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 Italics" charset="1" panose="000005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Bold Italics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5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6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9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D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0932" y="3105312"/>
            <a:ext cx="3866825" cy="3866825"/>
          </a:xfrm>
          <a:custGeom>
            <a:avLst/>
            <a:gdLst/>
            <a:ahLst/>
            <a:cxnLst/>
            <a:rect r="r" b="b" t="t" l="l"/>
            <a:pathLst>
              <a:path h="3866825" w="3866825">
                <a:moveTo>
                  <a:pt x="0" y="0"/>
                </a:moveTo>
                <a:lnTo>
                  <a:pt x="3866825" y="0"/>
                </a:lnTo>
                <a:lnTo>
                  <a:pt x="3866825" y="3866826"/>
                </a:lnTo>
                <a:lnTo>
                  <a:pt x="0" y="386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91861"/>
            <a:ext cx="18288000" cy="2591938"/>
            <a:chOff x="0" y="0"/>
            <a:chExt cx="4816593" cy="6826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682650"/>
            </a:xfrm>
            <a:custGeom>
              <a:avLst/>
              <a:gdLst/>
              <a:ahLst/>
              <a:cxnLst/>
              <a:rect r="r" b="b" t="t" l="l"/>
              <a:pathLst>
                <a:path h="68265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82650"/>
                  </a:lnTo>
                  <a:lnTo>
                    <a:pt x="0" y="682650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711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14156" y="3416411"/>
            <a:ext cx="392115" cy="392115"/>
          </a:xfrm>
          <a:custGeom>
            <a:avLst/>
            <a:gdLst/>
            <a:ahLst/>
            <a:cxnLst/>
            <a:rect r="r" b="b" t="t" l="l"/>
            <a:pathLst>
              <a:path h="392115" w="392115">
                <a:moveTo>
                  <a:pt x="0" y="0"/>
                </a:moveTo>
                <a:lnTo>
                  <a:pt x="392114" y="0"/>
                </a:lnTo>
                <a:lnTo>
                  <a:pt x="392114" y="392115"/>
                </a:lnTo>
                <a:lnTo>
                  <a:pt x="0" y="392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4156" y="4152216"/>
            <a:ext cx="392115" cy="392115"/>
          </a:xfrm>
          <a:custGeom>
            <a:avLst/>
            <a:gdLst/>
            <a:ahLst/>
            <a:cxnLst/>
            <a:rect r="r" b="b" t="t" l="l"/>
            <a:pathLst>
              <a:path h="392115" w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3278381"/>
            <a:ext cx="3520689" cy="35206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135" t="-19213" r="0" b="-1696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537987" y="3105312"/>
            <a:ext cx="3866825" cy="3866825"/>
          </a:xfrm>
          <a:custGeom>
            <a:avLst/>
            <a:gdLst/>
            <a:ahLst/>
            <a:cxnLst/>
            <a:rect r="r" b="b" t="t" l="l"/>
            <a:pathLst>
              <a:path h="3866825" w="3866825">
                <a:moveTo>
                  <a:pt x="0" y="0"/>
                </a:moveTo>
                <a:lnTo>
                  <a:pt x="3866825" y="0"/>
                </a:lnTo>
                <a:lnTo>
                  <a:pt x="3866825" y="3866826"/>
                </a:lnTo>
                <a:lnTo>
                  <a:pt x="0" y="386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711055" y="3278381"/>
            <a:ext cx="3520689" cy="35206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1598" t="-37263" r="-25665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105042" y="3105312"/>
            <a:ext cx="3866825" cy="3866825"/>
          </a:xfrm>
          <a:custGeom>
            <a:avLst/>
            <a:gdLst/>
            <a:ahLst/>
            <a:cxnLst/>
            <a:rect r="r" b="b" t="t" l="l"/>
            <a:pathLst>
              <a:path h="3866825" w="3866825">
                <a:moveTo>
                  <a:pt x="0" y="0"/>
                </a:moveTo>
                <a:lnTo>
                  <a:pt x="3866825" y="0"/>
                </a:lnTo>
                <a:lnTo>
                  <a:pt x="3866825" y="3866826"/>
                </a:lnTo>
                <a:lnTo>
                  <a:pt x="0" y="386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278111" y="3278381"/>
            <a:ext cx="3520689" cy="35206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7379" r="0" b="-2701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514156" y="6646734"/>
            <a:ext cx="392115" cy="392115"/>
          </a:xfrm>
          <a:custGeom>
            <a:avLst/>
            <a:gdLst/>
            <a:ahLst/>
            <a:cxnLst/>
            <a:rect r="r" b="b" t="t" l="l"/>
            <a:pathLst>
              <a:path h="392115" w="392115">
                <a:moveTo>
                  <a:pt x="0" y="0"/>
                </a:moveTo>
                <a:lnTo>
                  <a:pt x="392114" y="0"/>
                </a:lnTo>
                <a:lnTo>
                  <a:pt x="392114" y="392115"/>
                </a:lnTo>
                <a:lnTo>
                  <a:pt x="0" y="392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4156" y="8026882"/>
            <a:ext cx="392115" cy="392115"/>
          </a:xfrm>
          <a:custGeom>
            <a:avLst/>
            <a:gdLst/>
            <a:ahLst/>
            <a:cxnLst/>
            <a:rect r="r" b="b" t="t" l="l"/>
            <a:pathLst>
              <a:path h="392115" w="392115">
                <a:moveTo>
                  <a:pt x="0" y="0"/>
                </a:moveTo>
                <a:lnTo>
                  <a:pt x="392114" y="0"/>
                </a:lnTo>
                <a:lnTo>
                  <a:pt x="392114" y="392114"/>
                </a:lnTo>
                <a:lnTo>
                  <a:pt x="0" y="392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8456" y="803031"/>
            <a:ext cx="14025570" cy="217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83"/>
              </a:lnSpc>
            </a:pPr>
            <a:r>
              <a:rPr lang="en-US" sz="17035" i="true" spc="-681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SMART CAMPUS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8081" y="3346244"/>
            <a:ext cx="5919649" cy="62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BD59"/>
                </a:solidFill>
                <a:latin typeface="Anton Italics"/>
                <a:ea typeface="Anton Italics"/>
                <a:cs typeface="Anton Italics"/>
                <a:sym typeface="Anton Italics"/>
              </a:rPr>
              <a:t>TEAM NAME:</a:t>
            </a: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 DELTA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37757" y="831850"/>
            <a:ext cx="14025570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i="true" spc="527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UNIFIED ERP SYSTEM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8081" y="4082048"/>
            <a:ext cx="5919649" cy="62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BD59"/>
                </a:solidFill>
                <a:latin typeface="Anton Italics"/>
                <a:ea typeface="Anton Italics"/>
                <a:cs typeface="Anton Italics"/>
                <a:sym typeface="Anton Italics"/>
              </a:rPr>
              <a:t>PRESENTED BY: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8081" y="4719273"/>
            <a:ext cx="5919649" cy="165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4940" indent="-392470" lvl="1">
              <a:lnSpc>
                <a:spcPts val="4362"/>
              </a:lnSpc>
              <a:buFont typeface="Arial"/>
              <a:buChar char="•"/>
            </a:pPr>
            <a:r>
              <a:rPr lang="en-US" sz="3635" i="true" spc="218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DEEP DAS</a:t>
            </a:r>
          </a:p>
          <a:p>
            <a:pPr algn="l" marL="784940" indent="-392470" lvl="1">
              <a:lnSpc>
                <a:spcPts val="4362"/>
              </a:lnSpc>
              <a:buFont typeface="Arial"/>
              <a:buChar char="•"/>
            </a:pPr>
            <a:r>
              <a:rPr lang="en-US" sz="3635" i="true" spc="218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TRIDEEP RAY</a:t>
            </a:r>
          </a:p>
          <a:p>
            <a:pPr algn="l" marL="784940" indent="-392470" lvl="1">
              <a:lnSpc>
                <a:spcPts val="4362"/>
              </a:lnSpc>
              <a:buFont typeface="Arial"/>
              <a:buChar char="•"/>
            </a:pPr>
            <a:r>
              <a:rPr lang="en-US" sz="3635" i="true" spc="218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SANGITA GHOSH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8081" y="6576567"/>
            <a:ext cx="5919649" cy="62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BD59"/>
                </a:solidFill>
                <a:latin typeface="Anton Italics"/>
                <a:ea typeface="Anton Italics"/>
                <a:cs typeface="Anton Italics"/>
                <a:sym typeface="Anton Italics"/>
              </a:rPr>
              <a:t>COLLEGE NAME: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8081" y="7956714"/>
            <a:ext cx="5919649" cy="627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BD59"/>
                </a:solidFill>
                <a:latin typeface="Anton Italics"/>
                <a:ea typeface="Anton Italics"/>
                <a:cs typeface="Anton Italics"/>
                <a:sym typeface="Anton Italics"/>
              </a:rPr>
              <a:t>SELECTED PROBLEM: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1406" y="7204266"/>
            <a:ext cx="7466176" cy="552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2"/>
              </a:lnSpc>
            </a:pPr>
            <a:r>
              <a:rPr lang="en-US" sz="3635" i="true" spc="218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ST. XAVIER’S COLLEGE, BURDWAN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1406" y="8593831"/>
            <a:ext cx="13040882" cy="55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2"/>
              </a:lnSpc>
            </a:pPr>
            <a:r>
              <a:rPr lang="en-US" sz="3635" i="true" spc="218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CAMPUS MAINTENANCE &amp; ISSUE TRACKING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3146795"/>
            <a:chOff x="0" y="0"/>
            <a:chExt cx="2696887" cy="5228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6887" cy="522873"/>
            </a:xfrm>
            <a:custGeom>
              <a:avLst/>
              <a:gdLst/>
              <a:ahLst/>
              <a:cxnLst/>
              <a:rect r="r" b="b" t="t" l="l"/>
              <a:pathLst>
                <a:path h="522873" w="2696887">
                  <a:moveTo>
                    <a:pt x="2696887" y="24327"/>
                  </a:moveTo>
                  <a:lnTo>
                    <a:pt x="2696887" y="498546"/>
                  </a:lnTo>
                  <a:cubicBezTo>
                    <a:pt x="2696887" y="511981"/>
                    <a:pt x="2685995" y="522873"/>
                    <a:pt x="2672560" y="522873"/>
                  </a:cubicBezTo>
                  <a:lnTo>
                    <a:pt x="24327" y="522873"/>
                  </a:lnTo>
                  <a:cubicBezTo>
                    <a:pt x="10891" y="522873"/>
                    <a:pt x="0" y="511981"/>
                    <a:pt x="0" y="49854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lnTo>
                    <a:pt x="2672560" y="0"/>
                  </a:lnTo>
                  <a:cubicBezTo>
                    <a:pt x="2685995" y="0"/>
                    <a:pt x="2696887" y="10891"/>
                    <a:pt x="2696887" y="2432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696887" cy="52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523340"/>
            <a:ext cx="2556436" cy="2157516"/>
            <a:chOff x="0" y="0"/>
            <a:chExt cx="673300" cy="568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73300" cy="568235"/>
            </a:xfrm>
            <a:custGeom>
              <a:avLst/>
              <a:gdLst/>
              <a:ahLst/>
              <a:cxnLst/>
              <a:rect r="r" b="b" t="t" l="l"/>
              <a:pathLst>
                <a:path h="568235" w="673300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221732" y="1739157"/>
            <a:ext cx="11850772" cy="21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70"/>
              </a:lnSpc>
            </a:pPr>
            <a:r>
              <a:rPr lang="en-US" sz="16706" i="true" spc="-668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221732" y="2238693"/>
            <a:ext cx="726809" cy="726809"/>
          </a:xfrm>
          <a:custGeom>
            <a:avLst/>
            <a:gdLst/>
            <a:ahLst/>
            <a:cxnLst/>
            <a:rect r="r" b="b" t="t" l="l"/>
            <a:pathLst>
              <a:path h="726809" w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14675165" y="1523340"/>
            <a:ext cx="2556436" cy="2157516"/>
            <a:chOff x="0" y="0"/>
            <a:chExt cx="673300" cy="5682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3300" cy="568235"/>
            </a:xfrm>
            <a:custGeom>
              <a:avLst/>
              <a:gdLst/>
              <a:ahLst/>
              <a:cxnLst/>
              <a:rect r="r" b="b" t="t" l="l"/>
              <a:pathLst>
                <a:path h="568235" w="673300">
                  <a:moveTo>
                    <a:pt x="0" y="0"/>
                  </a:moveTo>
                  <a:lnTo>
                    <a:pt x="673300" y="0"/>
                  </a:lnTo>
                  <a:lnTo>
                    <a:pt x="673300" y="568235"/>
                  </a:lnTo>
                  <a:lnTo>
                    <a:pt x="0" y="568235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673300" cy="596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4345694" y="2238693"/>
            <a:ext cx="726809" cy="726809"/>
          </a:xfrm>
          <a:custGeom>
            <a:avLst/>
            <a:gdLst/>
            <a:ahLst/>
            <a:cxnLst/>
            <a:rect r="r" b="b" t="t" l="l"/>
            <a:pathLst>
              <a:path h="726809" w="726809">
                <a:moveTo>
                  <a:pt x="726809" y="0"/>
                </a:moveTo>
                <a:lnTo>
                  <a:pt x="0" y="0"/>
                </a:lnTo>
                <a:lnTo>
                  <a:pt x="0" y="726809"/>
                </a:lnTo>
                <a:lnTo>
                  <a:pt x="726809" y="726809"/>
                </a:lnTo>
                <a:lnTo>
                  <a:pt x="72680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340382" y="5264237"/>
            <a:ext cx="8868150" cy="3994063"/>
            <a:chOff x="0" y="0"/>
            <a:chExt cx="8459470" cy="381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59470" cy="3808730"/>
            </a:xfrm>
            <a:custGeom>
              <a:avLst/>
              <a:gdLst/>
              <a:ahLst/>
              <a:cxnLst/>
              <a:rect r="r" b="b" t="t" l="l"/>
              <a:pathLst>
                <a:path h="3808730" w="845947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86" r="0" b="-59353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154233" y="4415519"/>
            <a:ext cx="5371069" cy="83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417" i="true" spc="-108">
                <a:solidFill>
                  <a:srgbClr val="FFBD59"/>
                </a:solidFill>
                <a:latin typeface="Anton Italics"/>
                <a:ea typeface="Anton Italics"/>
                <a:cs typeface="Anton Italics"/>
                <a:sym typeface="Anton Italics"/>
              </a:rPr>
              <a:t>TEAM NAME:</a:t>
            </a:r>
            <a:r>
              <a:rPr lang="en-US" sz="5417" i="true" spc="-108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 DELTA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0" y="5264237"/>
            <a:ext cx="3477329" cy="2926412"/>
            <a:chOff x="0" y="0"/>
            <a:chExt cx="915840" cy="7707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15840" cy="770742"/>
            </a:xfrm>
            <a:custGeom>
              <a:avLst/>
              <a:gdLst/>
              <a:ahLst/>
              <a:cxnLst/>
              <a:rect r="r" b="b" t="t" l="l"/>
              <a:pathLst>
                <a:path h="770742" w="915840">
                  <a:moveTo>
                    <a:pt x="0" y="0"/>
                  </a:moveTo>
                  <a:lnTo>
                    <a:pt x="915840" y="0"/>
                  </a:lnTo>
                  <a:lnTo>
                    <a:pt x="915840" y="770742"/>
                  </a:lnTo>
                  <a:lnTo>
                    <a:pt x="0" y="770742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915840" cy="799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9781" cy="1083733"/>
            </a:xfrm>
            <a:custGeom>
              <a:avLst/>
              <a:gdLst/>
              <a:ahLst/>
              <a:cxnLst/>
              <a:rect r="r" b="b" t="t" l="l"/>
              <a:pathLst>
                <a:path h="1083733" w="479781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8553" y="629200"/>
            <a:ext cx="10173007" cy="2479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i="true" spc="-399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PROBLEM UNDERSTANDING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68796" y="3352221"/>
            <a:ext cx="12004103" cy="6536833"/>
            <a:chOff x="0" y="0"/>
            <a:chExt cx="1412836" cy="7693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2836" cy="769359"/>
            </a:xfrm>
            <a:custGeom>
              <a:avLst/>
              <a:gdLst/>
              <a:ahLst/>
              <a:cxnLst/>
              <a:rect r="r" b="b" t="t" l="l"/>
              <a:pathLst>
                <a:path h="769359" w="1412836">
                  <a:moveTo>
                    <a:pt x="1412836" y="32892"/>
                  </a:moveTo>
                  <a:lnTo>
                    <a:pt x="1412836" y="736467"/>
                  </a:lnTo>
                  <a:cubicBezTo>
                    <a:pt x="1412836" y="745190"/>
                    <a:pt x="1409371" y="753556"/>
                    <a:pt x="1403202" y="759725"/>
                  </a:cubicBezTo>
                  <a:cubicBezTo>
                    <a:pt x="1397034" y="765893"/>
                    <a:pt x="1388668" y="769359"/>
                    <a:pt x="1379944" y="769359"/>
                  </a:cubicBezTo>
                  <a:lnTo>
                    <a:pt x="32892" y="769359"/>
                  </a:lnTo>
                  <a:cubicBezTo>
                    <a:pt x="24168" y="769359"/>
                    <a:pt x="15802" y="765893"/>
                    <a:pt x="9634" y="759725"/>
                  </a:cubicBezTo>
                  <a:cubicBezTo>
                    <a:pt x="3465" y="753556"/>
                    <a:pt x="0" y="745190"/>
                    <a:pt x="0" y="736467"/>
                  </a:cubicBezTo>
                  <a:lnTo>
                    <a:pt x="0" y="32892"/>
                  </a:lnTo>
                  <a:cubicBezTo>
                    <a:pt x="0" y="14726"/>
                    <a:pt x="14726" y="0"/>
                    <a:pt x="32892" y="0"/>
                  </a:cubicBezTo>
                  <a:lnTo>
                    <a:pt x="1379944" y="0"/>
                  </a:lnTo>
                  <a:cubicBezTo>
                    <a:pt x="1398110" y="0"/>
                    <a:pt x="1412836" y="14726"/>
                    <a:pt x="1412836" y="328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412836" cy="769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377165" y="9419525"/>
            <a:ext cx="726809" cy="726809"/>
          </a:xfrm>
          <a:custGeom>
            <a:avLst/>
            <a:gdLst/>
            <a:ahLst/>
            <a:cxnLst/>
            <a:rect r="r" b="b" t="t" l="l"/>
            <a:pathLst>
              <a:path h="726809" w="726809">
                <a:moveTo>
                  <a:pt x="0" y="0"/>
                </a:moveTo>
                <a:lnTo>
                  <a:pt x="726809" y="0"/>
                </a:lnTo>
                <a:lnTo>
                  <a:pt x="726809" y="726808"/>
                </a:lnTo>
                <a:lnTo>
                  <a:pt x="0" y="726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716173" y="5143500"/>
            <a:ext cx="4803778" cy="4472317"/>
            <a:chOff x="0" y="0"/>
            <a:chExt cx="6350000" cy="59118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02" y="0"/>
              <a:ext cx="6348428" cy="5911850"/>
            </a:xfrm>
            <a:custGeom>
              <a:avLst/>
              <a:gdLst/>
              <a:ahLst/>
              <a:cxnLst/>
              <a:rect r="r" b="b" t="t" l="l"/>
              <a:pathLst>
                <a:path h="5911850" w="6348428">
                  <a:moveTo>
                    <a:pt x="1146508" y="402590"/>
                  </a:moveTo>
                  <a:lnTo>
                    <a:pt x="108918" y="2192020"/>
                  </a:lnTo>
                  <a:cubicBezTo>
                    <a:pt x="-68882" y="2498090"/>
                    <a:pt x="-25702" y="2884170"/>
                    <a:pt x="214328" y="3144520"/>
                  </a:cubicBezTo>
                  <a:lnTo>
                    <a:pt x="2525728" y="5651500"/>
                  </a:lnTo>
                  <a:cubicBezTo>
                    <a:pt x="2678128" y="5817870"/>
                    <a:pt x="2894028" y="5911850"/>
                    <a:pt x="3118818" y="5911850"/>
                  </a:cubicBezTo>
                  <a:lnTo>
                    <a:pt x="5540708" y="5911850"/>
                  </a:lnTo>
                  <a:cubicBezTo>
                    <a:pt x="5986478" y="5911850"/>
                    <a:pt x="6348428" y="5549900"/>
                    <a:pt x="6348428" y="5104130"/>
                  </a:cubicBezTo>
                  <a:lnTo>
                    <a:pt x="6348428" y="1891030"/>
                  </a:lnTo>
                  <a:cubicBezTo>
                    <a:pt x="6348428" y="1724660"/>
                    <a:pt x="6297628" y="1562100"/>
                    <a:pt x="6201108" y="1426210"/>
                  </a:cubicBezTo>
                  <a:lnTo>
                    <a:pt x="5439108" y="342900"/>
                  </a:lnTo>
                  <a:cubicBezTo>
                    <a:pt x="5287978" y="128270"/>
                    <a:pt x="5041598" y="0"/>
                    <a:pt x="4778708" y="0"/>
                  </a:cubicBezTo>
                  <a:lnTo>
                    <a:pt x="1845008" y="0"/>
                  </a:lnTo>
                  <a:cubicBezTo>
                    <a:pt x="1556718" y="0"/>
                    <a:pt x="1290018" y="153670"/>
                    <a:pt x="1146508" y="402590"/>
                  </a:cubicBezTo>
                  <a:close/>
                </a:path>
              </a:pathLst>
            </a:custGeom>
            <a:blipFill>
              <a:blip r:embed="rId5"/>
              <a:stretch>
                <a:fillRect l="-19778" t="0" r="-1977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38553" y="3702639"/>
            <a:ext cx="6241831" cy="39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i="true" spc="-5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CHALLENGES IN TRADITIONAL CAMPUS SYSTEMS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8553" y="4057515"/>
            <a:ext cx="7662044" cy="2276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3013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Issue reporting is mostly manual and unstructured</a:t>
            </a:r>
          </a:p>
          <a:p>
            <a:pPr algn="l" marL="474976" indent="-237488" lvl="1">
              <a:lnSpc>
                <a:spcPts val="3013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Students have no way to track issue status</a:t>
            </a:r>
          </a:p>
          <a:p>
            <a:pPr algn="l" marL="474976" indent="-237488" lvl="1">
              <a:lnSpc>
                <a:spcPts val="3013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Administrators lack a centralized monitoring system</a:t>
            </a:r>
          </a:p>
          <a:p>
            <a:pPr algn="l" marL="474976" indent="-237488" lvl="1">
              <a:lnSpc>
                <a:spcPts val="3013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Delayed resolution leads to poor campus experience</a:t>
            </a:r>
          </a:p>
          <a:p>
            <a:pPr algn="l" marL="474976" indent="-237488" lvl="1">
              <a:lnSpc>
                <a:spcPts val="3013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 transparency or accountability</a:t>
            </a:r>
          </a:p>
          <a:p>
            <a:pPr algn="l">
              <a:lnSpc>
                <a:spcPts val="301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38553" y="7048365"/>
            <a:ext cx="6241831" cy="39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i="true" spc="-5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WHY THIS IS A PROBLEM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8553" y="7412765"/>
            <a:ext cx="9538728" cy="146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2991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Wastes time and resources</a:t>
            </a:r>
          </a:p>
          <a:p>
            <a:pPr algn="l" marL="474976" indent="-237488" lvl="1">
              <a:lnSpc>
                <a:spcPts val="2991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Reduces student satisfaction</a:t>
            </a:r>
          </a:p>
          <a:p>
            <a:pPr algn="l" marL="474976" indent="-237488" lvl="1">
              <a:lnSpc>
                <a:spcPts val="2991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Creates communication gaps between students and administration</a:t>
            </a:r>
          </a:p>
          <a:p>
            <a:pPr algn="l">
              <a:lnSpc>
                <a:spcPts val="299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466331" y="5143500"/>
            <a:ext cx="1821669" cy="4114800"/>
            <a:chOff x="0" y="0"/>
            <a:chExt cx="479781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9781" cy="1083733"/>
            </a:xfrm>
            <a:custGeom>
              <a:avLst/>
              <a:gdLst/>
              <a:ahLst/>
              <a:cxnLst/>
              <a:rect r="r" b="b" t="t" l="l"/>
              <a:pathLst>
                <a:path h="1083733" w="479781">
                  <a:moveTo>
                    <a:pt x="0" y="0"/>
                  </a:moveTo>
                  <a:lnTo>
                    <a:pt x="479781" y="0"/>
                  </a:lnTo>
                  <a:lnTo>
                    <a:pt x="479781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79781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8553" y="629200"/>
            <a:ext cx="10173007" cy="367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999" i="true" spc="-399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SOLUTION </a:t>
            </a:r>
          </a:p>
          <a:p>
            <a:pPr algn="l">
              <a:lnSpc>
                <a:spcPts val="9499"/>
              </a:lnSpc>
            </a:pPr>
            <a:r>
              <a:rPr lang="en-US" sz="9999" i="true" spc="-399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OVERVIEW</a:t>
            </a:r>
          </a:p>
          <a:p>
            <a:pPr algn="l">
              <a:lnSpc>
                <a:spcPts val="949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468796" y="3352221"/>
            <a:ext cx="12004103" cy="6536833"/>
            <a:chOff x="0" y="0"/>
            <a:chExt cx="1412836" cy="7693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2836" cy="769359"/>
            </a:xfrm>
            <a:custGeom>
              <a:avLst/>
              <a:gdLst/>
              <a:ahLst/>
              <a:cxnLst/>
              <a:rect r="r" b="b" t="t" l="l"/>
              <a:pathLst>
                <a:path h="769359" w="1412836">
                  <a:moveTo>
                    <a:pt x="1412836" y="32892"/>
                  </a:moveTo>
                  <a:lnTo>
                    <a:pt x="1412836" y="736467"/>
                  </a:lnTo>
                  <a:cubicBezTo>
                    <a:pt x="1412836" y="745190"/>
                    <a:pt x="1409371" y="753556"/>
                    <a:pt x="1403202" y="759725"/>
                  </a:cubicBezTo>
                  <a:cubicBezTo>
                    <a:pt x="1397034" y="765893"/>
                    <a:pt x="1388668" y="769359"/>
                    <a:pt x="1379944" y="769359"/>
                  </a:cubicBezTo>
                  <a:lnTo>
                    <a:pt x="32892" y="769359"/>
                  </a:lnTo>
                  <a:cubicBezTo>
                    <a:pt x="24168" y="769359"/>
                    <a:pt x="15802" y="765893"/>
                    <a:pt x="9634" y="759725"/>
                  </a:cubicBezTo>
                  <a:cubicBezTo>
                    <a:pt x="3465" y="753556"/>
                    <a:pt x="0" y="745190"/>
                    <a:pt x="0" y="736467"/>
                  </a:cubicBezTo>
                  <a:lnTo>
                    <a:pt x="0" y="32892"/>
                  </a:lnTo>
                  <a:cubicBezTo>
                    <a:pt x="0" y="14726"/>
                    <a:pt x="14726" y="0"/>
                    <a:pt x="32892" y="0"/>
                  </a:cubicBezTo>
                  <a:lnTo>
                    <a:pt x="1379944" y="0"/>
                  </a:lnTo>
                  <a:cubicBezTo>
                    <a:pt x="1398110" y="0"/>
                    <a:pt x="1412836" y="14726"/>
                    <a:pt x="1412836" y="3289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412836" cy="769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55017" y="5143500"/>
            <a:ext cx="5764934" cy="4472317"/>
            <a:chOff x="0" y="0"/>
            <a:chExt cx="7620530" cy="59118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748" y="0"/>
              <a:ext cx="7611258" cy="5911850"/>
            </a:xfrm>
            <a:custGeom>
              <a:avLst/>
              <a:gdLst/>
              <a:ahLst/>
              <a:cxnLst/>
              <a:rect r="r" b="b" t="t" l="l"/>
              <a:pathLst>
                <a:path h="5911850" w="7611258">
                  <a:moveTo>
                    <a:pt x="1368520" y="402590"/>
                  </a:moveTo>
                  <a:lnTo>
                    <a:pt x="123325" y="2192020"/>
                  </a:lnTo>
                  <a:cubicBezTo>
                    <a:pt x="-76328" y="2498090"/>
                    <a:pt x="-33148" y="2884170"/>
                    <a:pt x="249826" y="3144520"/>
                  </a:cubicBezTo>
                  <a:lnTo>
                    <a:pt x="3023699" y="5651500"/>
                  </a:lnTo>
                  <a:cubicBezTo>
                    <a:pt x="3206591" y="5817870"/>
                    <a:pt x="3465689" y="5911850"/>
                    <a:pt x="3735456" y="5911850"/>
                  </a:cubicBezTo>
                  <a:lnTo>
                    <a:pt x="6641926" y="5911850"/>
                  </a:lnTo>
                  <a:cubicBezTo>
                    <a:pt x="7176887" y="5911850"/>
                    <a:pt x="7611257" y="5549900"/>
                    <a:pt x="7611257" y="5104130"/>
                  </a:cubicBezTo>
                  <a:lnTo>
                    <a:pt x="7611257" y="1891030"/>
                  </a:lnTo>
                  <a:cubicBezTo>
                    <a:pt x="7611257" y="1724660"/>
                    <a:pt x="7550293" y="1562100"/>
                    <a:pt x="7434461" y="1426210"/>
                  </a:cubicBezTo>
                  <a:lnTo>
                    <a:pt x="6519998" y="342900"/>
                  </a:lnTo>
                  <a:cubicBezTo>
                    <a:pt x="6338629" y="128270"/>
                    <a:pt x="6042952" y="0"/>
                    <a:pt x="5727462" y="0"/>
                  </a:cubicBezTo>
                  <a:lnTo>
                    <a:pt x="2206778" y="0"/>
                  </a:lnTo>
                  <a:cubicBezTo>
                    <a:pt x="1860806" y="0"/>
                    <a:pt x="1540744" y="153670"/>
                    <a:pt x="1368520" y="402590"/>
                  </a:cubicBezTo>
                  <a:close/>
                </a:path>
              </a:pathLst>
            </a:custGeom>
            <a:blipFill>
              <a:blip r:embed="rId3"/>
              <a:stretch>
                <a:fillRect l="0" t="-2121" r="0" b="-2919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38553" y="4057515"/>
            <a:ext cx="10173007" cy="265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3013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web-based platform for managing campus issues digitally</a:t>
            </a:r>
          </a:p>
          <a:p>
            <a:pPr algn="l" marL="474976" indent="-237488" lvl="1">
              <a:lnSpc>
                <a:spcPts val="3013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Allows students to report issues with title, description, and images</a:t>
            </a:r>
          </a:p>
          <a:p>
            <a:pPr algn="l" marL="474976" indent="-237488" lvl="1">
              <a:lnSpc>
                <a:spcPts val="3013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Provides real-time issue status:</a:t>
            </a:r>
          </a:p>
          <a:p>
            <a:pPr algn="l">
              <a:lnSpc>
                <a:spcPts val="3013"/>
              </a:lnSpc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Submitted → In Progress → Resolved</a:t>
            </a:r>
          </a:p>
          <a:p>
            <a:pPr algn="l" marL="474976" indent="-237488" lvl="1">
              <a:lnSpc>
                <a:spcPts val="3013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Enables a</a:t>
            </a: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dministrators to track, manage, and resolve issues efficiently</a:t>
            </a:r>
          </a:p>
          <a:p>
            <a:pPr algn="l" marL="474976" indent="-237488" lvl="1">
              <a:lnSpc>
                <a:spcPts val="3013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Ensures secure access and role-based control</a:t>
            </a:r>
          </a:p>
          <a:p>
            <a:pPr algn="l">
              <a:lnSpc>
                <a:spcPts val="3013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-10800000">
            <a:off x="13964084" y="391075"/>
            <a:ext cx="4445553" cy="4114800"/>
            <a:chOff x="0" y="0"/>
            <a:chExt cx="1170845" cy="10837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0845" cy="1083733"/>
            </a:xfrm>
            <a:custGeom>
              <a:avLst/>
              <a:gdLst/>
              <a:ahLst/>
              <a:cxnLst/>
              <a:rect r="r" b="b" t="t" l="l"/>
              <a:pathLst>
                <a:path h="1083733" w="1170845">
                  <a:moveTo>
                    <a:pt x="0" y="0"/>
                  </a:moveTo>
                  <a:lnTo>
                    <a:pt x="1170845" y="0"/>
                  </a:lnTo>
                  <a:lnTo>
                    <a:pt x="1170845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170845" cy="1112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09600" y="391075"/>
            <a:ext cx="5856730" cy="4472317"/>
            <a:chOff x="0" y="0"/>
            <a:chExt cx="7741873" cy="59118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8459" y="0"/>
              <a:ext cx="7731866" cy="5911850"/>
            </a:xfrm>
            <a:custGeom>
              <a:avLst/>
              <a:gdLst/>
              <a:ahLst/>
              <a:cxnLst/>
              <a:rect r="r" b="b" t="t" l="l"/>
              <a:pathLst>
                <a:path h="5911850" w="7731866">
                  <a:moveTo>
                    <a:pt x="1389723" y="402590"/>
                  </a:moveTo>
                  <a:lnTo>
                    <a:pt x="124701" y="2192020"/>
                  </a:lnTo>
                  <a:cubicBezTo>
                    <a:pt x="-77039" y="2498090"/>
                    <a:pt x="-33859" y="2884170"/>
                    <a:pt x="253216" y="3144520"/>
                  </a:cubicBezTo>
                  <a:lnTo>
                    <a:pt x="3071258" y="5651500"/>
                  </a:lnTo>
                  <a:cubicBezTo>
                    <a:pt x="3257063" y="5817870"/>
                    <a:pt x="3520286" y="5911850"/>
                    <a:pt x="3794349" y="5911850"/>
                  </a:cubicBezTo>
                  <a:lnTo>
                    <a:pt x="6747099" y="5911850"/>
                  </a:lnTo>
                  <a:cubicBezTo>
                    <a:pt x="7290578" y="5911850"/>
                    <a:pt x="7731865" y="5549900"/>
                    <a:pt x="7731865" y="5104130"/>
                  </a:cubicBezTo>
                  <a:lnTo>
                    <a:pt x="7731865" y="1891030"/>
                  </a:lnTo>
                  <a:cubicBezTo>
                    <a:pt x="7731865" y="1724660"/>
                    <a:pt x="7669930" y="1562100"/>
                    <a:pt x="7552254" y="1426210"/>
                  </a:cubicBezTo>
                  <a:lnTo>
                    <a:pt x="6623229" y="342900"/>
                  </a:lnTo>
                  <a:cubicBezTo>
                    <a:pt x="6438973" y="128270"/>
                    <a:pt x="6138588" y="0"/>
                    <a:pt x="5818074" y="0"/>
                  </a:cubicBezTo>
                  <a:lnTo>
                    <a:pt x="2241329" y="0"/>
                  </a:lnTo>
                  <a:cubicBezTo>
                    <a:pt x="1889848" y="0"/>
                    <a:pt x="1564690" y="153670"/>
                    <a:pt x="1389723" y="402590"/>
                  </a:cubicBezTo>
                  <a:close/>
                </a:path>
              </a:pathLst>
            </a:custGeom>
            <a:blipFill>
              <a:blip r:embed="rId4"/>
              <a:stretch>
                <a:fillRect l="-24912" t="0" r="-83943" b="-15748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38553" y="3702639"/>
            <a:ext cx="6935235" cy="39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i="true" spc="-5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OUR SOLUTION: SMART CAMPUS ISSUE TRACKING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8553" y="7048365"/>
            <a:ext cx="6241831" cy="390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599" i="true" spc="-5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KEY BENEFITS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8553" y="7412765"/>
            <a:ext cx="9538728" cy="146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6" indent="-237488" lvl="1">
              <a:lnSpc>
                <a:spcPts val="2991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Faster issue resolution</a:t>
            </a:r>
          </a:p>
          <a:p>
            <a:pPr algn="l" marL="474976" indent="-237488" lvl="1">
              <a:lnSpc>
                <a:spcPts val="2991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Improved communication</a:t>
            </a:r>
          </a:p>
          <a:p>
            <a:pPr algn="l" marL="474976" indent="-237488" lvl="1">
              <a:lnSpc>
                <a:spcPts val="2991"/>
              </a:lnSpc>
              <a:buFont typeface="Arial"/>
              <a:buChar char="•"/>
            </a:pPr>
            <a:r>
              <a:rPr lang="en-US" sz="2199" spc="-4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Increased transparency and accountability</a:t>
            </a:r>
          </a:p>
          <a:p>
            <a:pPr algn="l">
              <a:lnSpc>
                <a:spcPts val="299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226741"/>
            <a:ext cx="1028700" cy="3231508"/>
            <a:chOff x="0" y="0"/>
            <a:chExt cx="270933" cy="851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851097"/>
            </a:xfrm>
            <a:custGeom>
              <a:avLst/>
              <a:gdLst/>
              <a:ahLst/>
              <a:cxnLst/>
              <a:rect r="r" b="b" t="t" l="l"/>
              <a:pathLst>
                <a:path h="85109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851097"/>
                  </a:lnTo>
                  <a:lnTo>
                    <a:pt x="0" y="851097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0933" cy="879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28754"/>
            <a:ext cx="8215857" cy="5027480"/>
            <a:chOff x="0" y="0"/>
            <a:chExt cx="1365152" cy="8353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5152" cy="835368"/>
            </a:xfrm>
            <a:custGeom>
              <a:avLst/>
              <a:gdLst/>
              <a:ahLst/>
              <a:cxnLst/>
              <a:rect r="r" b="b" t="t" l="l"/>
              <a:pathLst>
                <a:path h="835368" w="1365152">
                  <a:moveTo>
                    <a:pt x="1365152" y="48058"/>
                  </a:moveTo>
                  <a:lnTo>
                    <a:pt x="1365152" y="787310"/>
                  </a:lnTo>
                  <a:cubicBezTo>
                    <a:pt x="1365152" y="800056"/>
                    <a:pt x="1360089" y="812280"/>
                    <a:pt x="1351076" y="821292"/>
                  </a:cubicBezTo>
                  <a:cubicBezTo>
                    <a:pt x="1342063" y="830305"/>
                    <a:pt x="1329840" y="835368"/>
                    <a:pt x="1317094" y="835368"/>
                  </a:cubicBezTo>
                  <a:lnTo>
                    <a:pt x="48058" y="835368"/>
                  </a:lnTo>
                  <a:cubicBezTo>
                    <a:pt x="21516" y="835368"/>
                    <a:pt x="0" y="813852"/>
                    <a:pt x="0" y="787310"/>
                  </a:cubicBezTo>
                  <a:lnTo>
                    <a:pt x="0" y="48058"/>
                  </a:lnTo>
                  <a:cubicBezTo>
                    <a:pt x="0" y="21516"/>
                    <a:pt x="21516" y="0"/>
                    <a:pt x="48058" y="0"/>
                  </a:cubicBezTo>
                  <a:lnTo>
                    <a:pt x="1317094" y="0"/>
                  </a:lnTo>
                  <a:cubicBezTo>
                    <a:pt x="1343636" y="0"/>
                    <a:pt x="1365152" y="21516"/>
                    <a:pt x="1365152" y="4805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365152" cy="835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48093" y="748676"/>
            <a:ext cx="6977071" cy="4187638"/>
            <a:chOff x="0" y="0"/>
            <a:chExt cx="6350000" cy="38112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3"/>
              <a:stretch>
                <a:fillRect l="-17350" t="-4175" r="-14433" b="-588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4674" y="6253888"/>
            <a:ext cx="1597328" cy="798664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Secure l</a:t>
              </a: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ogin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65337" y="6404735"/>
            <a:ext cx="496970" cy="49697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135642" y="6253888"/>
            <a:ext cx="2703553" cy="798664"/>
            <a:chOff x="0" y="0"/>
            <a:chExt cx="1375703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75703" cy="406400"/>
            </a:xfrm>
            <a:custGeom>
              <a:avLst/>
              <a:gdLst/>
              <a:ahLst/>
              <a:cxnLst/>
              <a:rect r="r" b="b" t="t" l="l"/>
              <a:pathLst>
                <a:path h="406400" w="1375703">
                  <a:moveTo>
                    <a:pt x="1172503" y="0"/>
                  </a:moveTo>
                  <a:cubicBezTo>
                    <a:pt x="1284727" y="0"/>
                    <a:pt x="1375703" y="90976"/>
                    <a:pt x="1375703" y="203200"/>
                  </a:cubicBezTo>
                  <a:cubicBezTo>
                    <a:pt x="1375703" y="315424"/>
                    <a:pt x="1284727" y="406400"/>
                    <a:pt x="117250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37570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Report an issue (title, description, image)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012531" y="6404735"/>
            <a:ext cx="496970" cy="49697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682836" y="6253888"/>
            <a:ext cx="1597328" cy="798664"/>
            <a:chOff x="0" y="0"/>
            <a:chExt cx="812800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Subm</a:t>
              </a: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it issue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453500" y="6404735"/>
            <a:ext cx="496970" cy="496970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23805" y="6253888"/>
            <a:ext cx="2118629" cy="798664"/>
            <a:chOff x="0" y="0"/>
            <a:chExt cx="1078064" cy="406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78064" cy="406400"/>
            </a:xfrm>
            <a:custGeom>
              <a:avLst/>
              <a:gdLst/>
              <a:ahLst/>
              <a:cxnLst/>
              <a:rect r="r" b="b" t="t" l="l"/>
              <a:pathLst>
                <a:path h="406400" w="1078064">
                  <a:moveTo>
                    <a:pt x="874864" y="0"/>
                  </a:moveTo>
                  <a:cubicBezTo>
                    <a:pt x="987088" y="0"/>
                    <a:pt x="1078064" y="90976"/>
                    <a:pt x="1078064" y="203200"/>
                  </a:cubicBezTo>
                  <a:cubicBezTo>
                    <a:pt x="1078064" y="315424"/>
                    <a:pt x="987088" y="406400"/>
                    <a:pt x="8748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07806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Track </a:t>
              </a: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status updates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829834" y="6404735"/>
            <a:ext cx="496970" cy="49697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232910" y="8427281"/>
            <a:ext cx="496970" cy="49697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415769" y="6404735"/>
            <a:ext cx="496970" cy="496970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086075" y="6253888"/>
            <a:ext cx="2570424" cy="798664"/>
            <a:chOff x="0" y="0"/>
            <a:chExt cx="1307960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307960" cy="406400"/>
            </a:xfrm>
            <a:custGeom>
              <a:avLst/>
              <a:gdLst/>
              <a:ahLst/>
              <a:cxnLst/>
              <a:rect r="r" b="b" t="t" l="l"/>
              <a:pathLst>
                <a:path h="406400" w="1307960">
                  <a:moveTo>
                    <a:pt x="1104760" y="0"/>
                  </a:moveTo>
                  <a:cubicBezTo>
                    <a:pt x="1216984" y="0"/>
                    <a:pt x="1307960" y="90976"/>
                    <a:pt x="1307960" y="203200"/>
                  </a:cubicBezTo>
                  <a:cubicBezTo>
                    <a:pt x="1307960" y="315424"/>
                    <a:pt x="1216984" y="406400"/>
                    <a:pt x="11047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0"/>
              <a:ext cx="130796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Receive re</a:t>
              </a: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solution confirmation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5500139" y="6253888"/>
            <a:ext cx="2570424" cy="798664"/>
            <a:chOff x="0" y="0"/>
            <a:chExt cx="1307960" cy="4064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307960" cy="406400"/>
            </a:xfrm>
            <a:custGeom>
              <a:avLst/>
              <a:gdLst/>
              <a:ahLst/>
              <a:cxnLst/>
              <a:rect r="r" b="b" t="t" l="l"/>
              <a:pathLst>
                <a:path h="406400" w="1307960">
                  <a:moveTo>
                    <a:pt x="1104760" y="0"/>
                  </a:moveTo>
                  <a:cubicBezTo>
                    <a:pt x="1216984" y="0"/>
                    <a:pt x="1307960" y="90976"/>
                    <a:pt x="1307960" y="203200"/>
                  </a:cubicBezTo>
                  <a:cubicBezTo>
                    <a:pt x="1307960" y="315424"/>
                    <a:pt x="1216984" y="406400"/>
                    <a:pt x="11047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0"/>
              <a:ext cx="130796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Give r</a:t>
              </a: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atings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694674" y="8276434"/>
            <a:ext cx="1597328" cy="798664"/>
            <a:chOff x="0" y="0"/>
            <a:chExt cx="812800" cy="4064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Secure l</a:t>
              </a: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ogin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2521811" y="8427281"/>
            <a:ext cx="496970" cy="496970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3248591" y="8276434"/>
            <a:ext cx="2703553" cy="798664"/>
            <a:chOff x="0" y="0"/>
            <a:chExt cx="1375703" cy="4064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375703" cy="406400"/>
            </a:xfrm>
            <a:custGeom>
              <a:avLst/>
              <a:gdLst/>
              <a:ahLst/>
              <a:cxnLst/>
              <a:rect r="r" b="b" t="t" l="l"/>
              <a:pathLst>
                <a:path h="406400" w="1375703">
                  <a:moveTo>
                    <a:pt x="1172503" y="0"/>
                  </a:moveTo>
                  <a:cubicBezTo>
                    <a:pt x="1284727" y="0"/>
                    <a:pt x="1375703" y="90976"/>
                    <a:pt x="1375703" y="203200"/>
                  </a:cubicBezTo>
                  <a:cubicBezTo>
                    <a:pt x="1375703" y="315424"/>
                    <a:pt x="1284727" y="406400"/>
                    <a:pt x="117250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0"/>
              <a:ext cx="137570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View all r</a:t>
              </a: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eported issues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6181954" y="8427281"/>
            <a:ext cx="496970" cy="496970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6908734" y="8276434"/>
            <a:ext cx="2019148" cy="798664"/>
            <a:chOff x="0" y="0"/>
            <a:chExt cx="1027443" cy="4064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027443" cy="406400"/>
            </a:xfrm>
            <a:custGeom>
              <a:avLst/>
              <a:gdLst/>
              <a:ahLst/>
              <a:cxnLst/>
              <a:rect r="r" b="b" t="t" l="l"/>
              <a:pathLst>
                <a:path h="406400" w="1027443">
                  <a:moveTo>
                    <a:pt x="824243" y="0"/>
                  </a:moveTo>
                  <a:cubicBezTo>
                    <a:pt x="936467" y="0"/>
                    <a:pt x="1027443" y="90976"/>
                    <a:pt x="1027443" y="203200"/>
                  </a:cubicBezTo>
                  <a:cubicBezTo>
                    <a:pt x="1027443" y="315424"/>
                    <a:pt x="936467" y="406400"/>
                    <a:pt x="8242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0"/>
              <a:ext cx="102744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Analyze</a:t>
              </a: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issue details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9157691" y="8427281"/>
            <a:ext cx="496970" cy="496970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9884471" y="8276434"/>
            <a:ext cx="2118629" cy="798664"/>
            <a:chOff x="0" y="0"/>
            <a:chExt cx="1078064" cy="4064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078064" cy="406400"/>
            </a:xfrm>
            <a:custGeom>
              <a:avLst/>
              <a:gdLst/>
              <a:ahLst/>
              <a:cxnLst/>
              <a:rect r="r" b="b" t="t" l="l"/>
              <a:pathLst>
                <a:path h="406400" w="1078064">
                  <a:moveTo>
                    <a:pt x="874864" y="0"/>
                  </a:moveTo>
                  <a:cubicBezTo>
                    <a:pt x="987088" y="0"/>
                    <a:pt x="1078064" y="90976"/>
                    <a:pt x="1078064" y="203200"/>
                  </a:cubicBezTo>
                  <a:cubicBezTo>
                    <a:pt x="1078064" y="315424"/>
                    <a:pt x="987088" y="406400"/>
                    <a:pt x="8748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0"/>
              <a:ext cx="107806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Update issue </a:t>
              </a: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status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2959690" y="8276434"/>
            <a:ext cx="2118629" cy="798664"/>
            <a:chOff x="0" y="0"/>
            <a:chExt cx="1078064" cy="4064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078064" cy="406400"/>
            </a:xfrm>
            <a:custGeom>
              <a:avLst/>
              <a:gdLst/>
              <a:ahLst/>
              <a:cxnLst/>
              <a:rect r="r" b="b" t="t" l="l"/>
              <a:pathLst>
                <a:path h="406400" w="1078064">
                  <a:moveTo>
                    <a:pt x="874864" y="0"/>
                  </a:moveTo>
                  <a:cubicBezTo>
                    <a:pt x="987088" y="0"/>
                    <a:pt x="1078064" y="90976"/>
                    <a:pt x="1078064" y="203200"/>
                  </a:cubicBezTo>
                  <a:cubicBezTo>
                    <a:pt x="1078064" y="315424"/>
                    <a:pt x="987088" y="406400"/>
                    <a:pt x="8748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0"/>
              <a:ext cx="1078064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  <a:r>
                <a:rPr lang="en-US" b="true" sz="1400" spc="176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Resolve and close the issue</a:t>
              </a:r>
            </a:p>
          </p:txBody>
        </p:sp>
      </p:grpSp>
      <p:sp>
        <p:nvSpPr>
          <p:cNvPr name="TextBox 71" id="71"/>
          <p:cNvSpPr txBox="true"/>
          <p:nvPr/>
        </p:nvSpPr>
        <p:spPr>
          <a:xfrm rot="0">
            <a:off x="10342197" y="1304925"/>
            <a:ext cx="7945803" cy="2842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80"/>
              </a:lnSpc>
            </a:pPr>
            <a:r>
              <a:rPr lang="en-US" sz="11453" i="true" spc="-458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USER &amp; ADMIN WORKFLOW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694674" y="5593369"/>
            <a:ext cx="4441955" cy="47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b="true" sz="3099" i="true" spc="-6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Student Workflow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694674" y="7590580"/>
            <a:ext cx="3517916" cy="476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b="true" sz="3099" i="true" spc="-6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Admin Workflow</a:t>
            </a:r>
          </a:p>
        </p:txBody>
      </p:sp>
      <p:sp>
        <p:nvSpPr>
          <p:cNvPr name="Freeform 74" id="74"/>
          <p:cNvSpPr/>
          <p:nvPr/>
        </p:nvSpPr>
        <p:spPr>
          <a:xfrm flipH="false" flipV="false" rot="0">
            <a:off x="7118096" y="4209505"/>
            <a:ext cx="726809" cy="726809"/>
          </a:xfrm>
          <a:custGeom>
            <a:avLst/>
            <a:gdLst/>
            <a:ahLst/>
            <a:cxnLst/>
            <a:rect r="r" b="b" t="t" l="l"/>
            <a:pathLst>
              <a:path h="726809" w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0846"/>
            <a:ext cx="9253886" cy="265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88"/>
              </a:lnSpc>
            </a:pPr>
            <a:r>
              <a:rPr lang="en-US" sz="10724" i="true" spc="-428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SYSTEM ARCHITECTURE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300423" y="986605"/>
            <a:ext cx="8568617" cy="6287879"/>
            <a:chOff x="0" y="0"/>
            <a:chExt cx="1167841" cy="8569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7841" cy="856991"/>
            </a:xfrm>
            <a:custGeom>
              <a:avLst/>
              <a:gdLst/>
              <a:ahLst/>
              <a:cxnLst/>
              <a:rect r="r" b="b" t="t" l="l"/>
              <a:pathLst>
                <a:path h="856991" w="1167841">
                  <a:moveTo>
                    <a:pt x="1167841" y="46080"/>
                  </a:moveTo>
                  <a:lnTo>
                    <a:pt x="1167841" y="810912"/>
                  </a:lnTo>
                  <a:cubicBezTo>
                    <a:pt x="1167841" y="836361"/>
                    <a:pt x="1147210" y="856991"/>
                    <a:pt x="1121761" y="856991"/>
                  </a:cubicBezTo>
                  <a:lnTo>
                    <a:pt x="46080" y="856991"/>
                  </a:lnTo>
                  <a:cubicBezTo>
                    <a:pt x="20631" y="856991"/>
                    <a:pt x="0" y="836361"/>
                    <a:pt x="0" y="810912"/>
                  </a:cubicBezTo>
                  <a:lnTo>
                    <a:pt x="0" y="46080"/>
                  </a:lnTo>
                  <a:cubicBezTo>
                    <a:pt x="0" y="20631"/>
                    <a:pt x="20631" y="0"/>
                    <a:pt x="46080" y="0"/>
                  </a:cubicBezTo>
                  <a:lnTo>
                    <a:pt x="1121761" y="0"/>
                  </a:lnTo>
                  <a:cubicBezTo>
                    <a:pt x="1133982" y="0"/>
                    <a:pt x="1145703" y="4855"/>
                    <a:pt x="1154344" y="13496"/>
                  </a:cubicBezTo>
                  <a:cubicBezTo>
                    <a:pt x="1162986" y="22138"/>
                    <a:pt x="1167841" y="33858"/>
                    <a:pt x="1167841" y="4608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167841" cy="856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340830" y="3074336"/>
            <a:ext cx="726809" cy="726809"/>
          </a:xfrm>
          <a:custGeom>
            <a:avLst/>
            <a:gdLst/>
            <a:ahLst/>
            <a:cxnLst/>
            <a:rect r="r" b="b" t="t" l="l"/>
            <a:pathLst>
              <a:path h="726809" w="726809">
                <a:moveTo>
                  <a:pt x="0" y="0"/>
                </a:moveTo>
                <a:lnTo>
                  <a:pt x="726809" y="0"/>
                </a:lnTo>
                <a:lnTo>
                  <a:pt x="726809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50827" y="3407053"/>
            <a:ext cx="5587041" cy="703569"/>
            <a:chOff x="0" y="0"/>
            <a:chExt cx="3415046" cy="4300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15047" cy="430053"/>
            </a:xfrm>
            <a:custGeom>
              <a:avLst/>
              <a:gdLst/>
              <a:ahLst/>
              <a:cxnLst/>
              <a:rect r="r" b="b" t="t" l="l"/>
              <a:pathLst>
                <a:path h="430053" w="3415047">
                  <a:moveTo>
                    <a:pt x="3211847" y="0"/>
                  </a:moveTo>
                  <a:cubicBezTo>
                    <a:pt x="3324071" y="0"/>
                    <a:pt x="3415047" y="96271"/>
                    <a:pt x="3415047" y="215026"/>
                  </a:cubicBezTo>
                  <a:cubicBezTo>
                    <a:pt x="3415047" y="333782"/>
                    <a:pt x="3324071" y="430053"/>
                    <a:pt x="3211847" y="430053"/>
                  </a:cubicBezTo>
                  <a:lnTo>
                    <a:pt x="203200" y="430053"/>
                  </a:lnTo>
                  <a:cubicBezTo>
                    <a:pt x="90976" y="430053"/>
                    <a:pt x="0" y="333782"/>
                    <a:pt x="0" y="215026"/>
                  </a:cubicBezTo>
                  <a:cubicBezTo>
                    <a:pt x="0" y="962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3415046" cy="430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b="true" sz="1799" spc="15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Frontend (React + Vite + Tailwind)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0827" y="4818892"/>
            <a:ext cx="5587041" cy="703569"/>
            <a:chOff x="0" y="0"/>
            <a:chExt cx="3415046" cy="4300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15047" cy="430053"/>
            </a:xfrm>
            <a:custGeom>
              <a:avLst/>
              <a:gdLst/>
              <a:ahLst/>
              <a:cxnLst/>
              <a:rect r="r" b="b" t="t" l="l"/>
              <a:pathLst>
                <a:path h="430053" w="3415047">
                  <a:moveTo>
                    <a:pt x="3211847" y="0"/>
                  </a:moveTo>
                  <a:cubicBezTo>
                    <a:pt x="3324071" y="0"/>
                    <a:pt x="3415047" y="96271"/>
                    <a:pt x="3415047" y="215026"/>
                  </a:cubicBezTo>
                  <a:cubicBezTo>
                    <a:pt x="3415047" y="333782"/>
                    <a:pt x="3324071" y="430053"/>
                    <a:pt x="3211847" y="430053"/>
                  </a:cubicBezTo>
                  <a:lnTo>
                    <a:pt x="203200" y="430053"/>
                  </a:lnTo>
                  <a:cubicBezTo>
                    <a:pt x="90976" y="430053"/>
                    <a:pt x="0" y="333782"/>
                    <a:pt x="0" y="215026"/>
                  </a:cubicBezTo>
                  <a:cubicBezTo>
                    <a:pt x="0" y="962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3415046" cy="430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b="true" sz="1799" spc="15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Back</a:t>
              </a:r>
              <a:r>
                <a:rPr lang="en-US" b="true" sz="1799" spc="15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end API (Node.js + Express)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50827" y="6211681"/>
            <a:ext cx="5587041" cy="703569"/>
            <a:chOff x="0" y="0"/>
            <a:chExt cx="3415046" cy="4300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15047" cy="430053"/>
            </a:xfrm>
            <a:custGeom>
              <a:avLst/>
              <a:gdLst/>
              <a:ahLst/>
              <a:cxnLst/>
              <a:rect r="r" b="b" t="t" l="l"/>
              <a:pathLst>
                <a:path h="430053" w="3415047">
                  <a:moveTo>
                    <a:pt x="3211847" y="0"/>
                  </a:moveTo>
                  <a:cubicBezTo>
                    <a:pt x="3324071" y="0"/>
                    <a:pt x="3415047" y="96271"/>
                    <a:pt x="3415047" y="215026"/>
                  </a:cubicBezTo>
                  <a:cubicBezTo>
                    <a:pt x="3415047" y="333782"/>
                    <a:pt x="3324071" y="430053"/>
                    <a:pt x="3211847" y="430053"/>
                  </a:cubicBezTo>
                  <a:lnTo>
                    <a:pt x="203200" y="430053"/>
                  </a:lnTo>
                  <a:cubicBezTo>
                    <a:pt x="90976" y="430053"/>
                    <a:pt x="0" y="333782"/>
                    <a:pt x="0" y="215026"/>
                  </a:cubicBezTo>
                  <a:cubicBezTo>
                    <a:pt x="0" y="962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3415046" cy="430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b="true" sz="1799" spc="15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Authe</a:t>
              </a:r>
              <a:r>
                <a:rPr lang="en-US" b="true" sz="1799" spc="15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ntication Layer (JWT, Cookies)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0827" y="7613995"/>
            <a:ext cx="5587041" cy="703569"/>
            <a:chOff x="0" y="0"/>
            <a:chExt cx="3415046" cy="4300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15047" cy="430053"/>
            </a:xfrm>
            <a:custGeom>
              <a:avLst/>
              <a:gdLst/>
              <a:ahLst/>
              <a:cxnLst/>
              <a:rect r="r" b="b" t="t" l="l"/>
              <a:pathLst>
                <a:path h="430053" w="3415047">
                  <a:moveTo>
                    <a:pt x="3211847" y="0"/>
                  </a:moveTo>
                  <a:cubicBezTo>
                    <a:pt x="3324071" y="0"/>
                    <a:pt x="3415047" y="96271"/>
                    <a:pt x="3415047" y="215026"/>
                  </a:cubicBezTo>
                  <a:cubicBezTo>
                    <a:pt x="3415047" y="333782"/>
                    <a:pt x="3324071" y="430053"/>
                    <a:pt x="3211847" y="430053"/>
                  </a:cubicBezTo>
                  <a:lnTo>
                    <a:pt x="203200" y="430053"/>
                  </a:lnTo>
                  <a:cubicBezTo>
                    <a:pt x="90976" y="430053"/>
                    <a:pt x="0" y="333782"/>
                    <a:pt x="0" y="215026"/>
                  </a:cubicBezTo>
                  <a:cubicBezTo>
                    <a:pt x="0" y="962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3415046" cy="430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b="true" sz="1799" spc="15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</a:t>
              </a:r>
              <a:r>
                <a:rPr lang="en-US" b="true" sz="1799" spc="15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tabase (MongoDB + Mongoose)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50827" y="9016309"/>
            <a:ext cx="5587041" cy="709610"/>
            <a:chOff x="0" y="0"/>
            <a:chExt cx="3415046" cy="4337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15047" cy="433745"/>
            </a:xfrm>
            <a:custGeom>
              <a:avLst/>
              <a:gdLst/>
              <a:ahLst/>
              <a:cxnLst/>
              <a:rect r="r" b="b" t="t" l="l"/>
              <a:pathLst>
                <a:path h="433745" w="3415047">
                  <a:moveTo>
                    <a:pt x="3211847" y="0"/>
                  </a:moveTo>
                  <a:cubicBezTo>
                    <a:pt x="3324071" y="0"/>
                    <a:pt x="3415047" y="97097"/>
                    <a:pt x="3415047" y="216872"/>
                  </a:cubicBezTo>
                  <a:cubicBezTo>
                    <a:pt x="3415047" y="336648"/>
                    <a:pt x="3324071" y="433745"/>
                    <a:pt x="3211847" y="433745"/>
                  </a:cubicBezTo>
                  <a:lnTo>
                    <a:pt x="203200" y="433745"/>
                  </a:lnTo>
                  <a:cubicBezTo>
                    <a:pt x="90976" y="433745"/>
                    <a:pt x="0" y="336648"/>
                    <a:pt x="0" y="216872"/>
                  </a:cubicBezTo>
                  <a:cubicBezTo>
                    <a:pt x="0" y="9709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3415046" cy="43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59"/>
                </a:lnSpc>
              </a:pPr>
              <a:r>
                <a:rPr lang="en-US" b="true" sz="1799" spc="15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</a:t>
              </a:r>
              <a:r>
                <a:rPr lang="en-US" b="true" sz="1799" spc="15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oud Services (Cloudinary, Email, Payments)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3820644" y="4223140"/>
            <a:ext cx="447408" cy="44740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3820644" y="5629837"/>
            <a:ext cx="447408" cy="44740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3820644" y="7036535"/>
            <a:ext cx="447408" cy="44740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5400000">
            <a:off x="3820644" y="8443232"/>
            <a:ext cx="447408" cy="44740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8AB2A6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203200"/>
              <a:ext cx="7112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9693342" y="1376130"/>
            <a:ext cx="2805620" cy="4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 i="true" spc="-6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Frontend Layer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93342" y="4456369"/>
            <a:ext cx="2805620" cy="4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 i="true" spc="-6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Backend Layer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04364" y="1920904"/>
            <a:ext cx="7149798" cy="250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React + Vite → Fast, modern UI development</a:t>
            </a:r>
          </a:p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Tailwind CSS → Responsive design</a:t>
            </a:r>
          </a:p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Framer Motion → Animations &amp; UX</a:t>
            </a:r>
          </a:p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Recharts → Visual analytics &amp; charts</a:t>
            </a:r>
          </a:p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Axios → API communication</a:t>
            </a:r>
          </a:p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QR Tools &amp; jsPDF → QR generation &amp; report export</a:t>
            </a:r>
          </a:p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Hot Toast →  Live user notifications</a:t>
            </a:r>
          </a:p>
          <a:p>
            <a:pPr algn="l">
              <a:lnSpc>
                <a:spcPts val="2488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9904364" y="4987599"/>
            <a:ext cx="7149798" cy="219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Node.js + Express → REST API server</a:t>
            </a:r>
          </a:p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JW</a:t>
            </a: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 + Cookies → Authentication &amp; sessions</a:t>
            </a:r>
          </a:p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MongoDB + Mongoose → Data management</a:t>
            </a:r>
          </a:p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Multer + Cloudinary → File &amp; image uploads</a:t>
            </a:r>
          </a:p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Nodemailer → Email services</a:t>
            </a:r>
          </a:p>
          <a:p>
            <a:pPr algn="l" marL="410208" indent="-205104" lvl="1">
              <a:lnSpc>
                <a:spcPts val="2488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Razorpay → Secure payment processing</a:t>
            </a:r>
          </a:p>
          <a:p>
            <a:pPr algn="l">
              <a:lnSpc>
                <a:spcPts val="248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07979" y="4833013"/>
            <a:ext cx="4631756" cy="4425287"/>
            <a:chOff x="0" y="0"/>
            <a:chExt cx="769616" cy="7353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9616" cy="735307"/>
            </a:xfrm>
            <a:custGeom>
              <a:avLst/>
              <a:gdLst/>
              <a:ahLst/>
              <a:cxnLst/>
              <a:rect r="r" b="b" t="t" l="l"/>
              <a:pathLst>
                <a:path h="735307" w="769616">
                  <a:moveTo>
                    <a:pt x="769616" y="85246"/>
                  </a:moveTo>
                  <a:lnTo>
                    <a:pt x="769616" y="650062"/>
                  </a:lnTo>
                  <a:cubicBezTo>
                    <a:pt x="769616" y="697142"/>
                    <a:pt x="731450" y="735307"/>
                    <a:pt x="684370" y="735307"/>
                  </a:cubicBezTo>
                  <a:lnTo>
                    <a:pt x="85246" y="735307"/>
                  </a:lnTo>
                  <a:cubicBezTo>
                    <a:pt x="38166" y="735307"/>
                    <a:pt x="0" y="697142"/>
                    <a:pt x="0" y="650062"/>
                  </a:cubicBezTo>
                  <a:lnTo>
                    <a:pt x="0" y="85246"/>
                  </a:lnTo>
                  <a:cubicBezTo>
                    <a:pt x="0" y="38166"/>
                    <a:pt x="38166" y="0"/>
                    <a:pt x="85246" y="0"/>
                  </a:cubicBezTo>
                  <a:lnTo>
                    <a:pt x="684370" y="0"/>
                  </a:lnTo>
                  <a:cubicBezTo>
                    <a:pt x="731450" y="0"/>
                    <a:pt x="769616" y="38166"/>
                    <a:pt x="769616" y="8524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769616" cy="735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6994790"/>
            <a:ext cx="3298345" cy="2263510"/>
            <a:chOff x="0" y="0"/>
            <a:chExt cx="868700" cy="5961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8700" cy="596151"/>
            </a:xfrm>
            <a:custGeom>
              <a:avLst/>
              <a:gdLst/>
              <a:ahLst/>
              <a:cxnLst/>
              <a:rect r="r" b="b" t="t" l="l"/>
              <a:pathLst>
                <a:path h="596151" w="868700">
                  <a:moveTo>
                    <a:pt x="0" y="0"/>
                  </a:moveTo>
                  <a:lnTo>
                    <a:pt x="868700" y="0"/>
                  </a:lnTo>
                  <a:lnTo>
                    <a:pt x="868700" y="596151"/>
                  </a:lnTo>
                  <a:lnTo>
                    <a:pt x="0" y="596151"/>
                  </a:lnTo>
                  <a:close/>
                </a:path>
              </a:pathLst>
            </a:custGeom>
            <a:gradFill rotWithShape="true">
              <a:gsLst>
                <a:gs pos="0">
                  <a:srgbClr val="3E9D81">
                    <a:alpha val="100000"/>
                  </a:srgbClr>
                </a:gs>
                <a:gs pos="100000">
                  <a:srgbClr val="3E9D81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68700" cy="624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339735" y="549968"/>
            <a:ext cx="14358406" cy="4055237"/>
            <a:chOff x="0" y="0"/>
            <a:chExt cx="2385802" cy="6738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85802" cy="673820"/>
            </a:xfrm>
            <a:custGeom>
              <a:avLst/>
              <a:gdLst/>
              <a:ahLst/>
              <a:cxnLst/>
              <a:rect r="r" b="b" t="t" l="l"/>
              <a:pathLst>
                <a:path h="673820" w="2385802">
                  <a:moveTo>
                    <a:pt x="2385802" y="27499"/>
                  </a:moveTo>
                  <a:lnTo>
                    <a:pt x="2385802" y="646321"/>
                  </a:lnTo>
                  <a:cubicBezTo>
                    <a:pt x="2385802" y="661508"/>
                    <a:pt x="2373490" y="673820"/>
                    <a:pt x="2358303" y="673820"/>
                  </a:cubicBezTo>
                  <a:lnTo>
                    <a:pt x="27499" y="673820"/>
                  </a:lnTo>
                  <a:cubicBezTo>
                    <a:pt x="12312" y="673820"/>
                    <a:pt x="0" y="661508"/>
                    <a:pt x="0" y="646321"/>
                  </a:cubicBezTo>
                  <a:lnTo>
                    <a:pt x="0" y="27499"/>
                  </a:lnTo>
                  <a:cubicBezTo>
                    <a:pt x="0" y="12312"/>
                    <a:pt x="12312" y="0"/>
                    <a:pt x="27499" y="0"/>
                  </a:cubicBezTo>
                  <a:lnTo>
                    <a:pt x="2358303" y="0"/>
                  </a:lnTo>
                  <a:cubicBezTo>
                    <a:pt x="2365596" y="0"/>
                    <a:pt x="2372591" y="2897"/>
                    <a:pt x="2377748" y="8054"/>
                  </a:cubicBezTo>
                  <a:cubicBezTo>
                    <a:pt x="2382905" y="13211"/>
                    <a:pt x="2385802" y="20206"/>
                    <a:pt x="2385802" y="27499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2385802" cy="673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2643811"/>
            <a:ext cx="7311035" cy="6609176"/>
            <a:chOff x="0" y="0"/>
            <a:chExt cx="6350000" cy="574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1270" cy="5741670"/>
            </a:xfrm>
            <a:custGeom>
              <a:avLst/>
              <a:gdLst/>
              <a:ahLst/>
              <a:cxnLst/>
              <a:rect r="r" b="b" t="t" l="l"/>
              <a:pathLst>
                <a:path h="5741670" w="63512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blipFill>
              <a:blip r:embed="rId3"/>
              <a:stretch>
                <a:fillRect l="0" t="-17610" r="-92757" b="-232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173434" y="8100248"/>
            <a:ext cx="726809" cy="726809"/>
          </a:xfrm>
          <a:custGeom>
            <a:avLst/>
            <a:gdLst/>
            <a:ahLst/>
            <a:cxnLst/>
            <a:rect r="r" b="b" t="t" l="l"/>
            <a:pathLst>
              <a:path h="726809" w="726809">
                <a:moveTo>
                  <a:pt x="0" y="0"/>
                </a:moveTo>
                <a:lnTo>
                  <a:pt x="726808" y="0"/>
                </a:lnTo>
                <a:lnTo>
                  <a:pt x="726808" y="726809"/>
                </a:lnTo>
                <a:lnTo>
                  <a:pt x="0" y="72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343978" y="4982581"/>
            <a:ext cx="3086100" cy="1543050"/>
            <a:chOff x="0" y="0"/>
            <a:chExt cx="812800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b="true" sz="2599" spc="-5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Role-based access control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651899" y="6223265"/>
            <a:ext cx="3607401" cy="1543050"/>
            <a:chOff x="0" y="0"/>
            <a:chExt cx="950097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0097" cy="406400"/>
            </a:xfrm>
            <a:custGeom>
              <a:avLst/>
              <a:gdLst/>
              <a:ahLst/>
              <a:cxnLst/>
              <a:rect r="r" b="b" t="t" l="l"/>
              <a:pathLst>
                <a:path h="406400" w="950097">
                  <a:moveTo>
                    <a:pt x="746897" y="0"/>
                  </a:moveTo>
                  <a:cubicBezTo>
                    <a:pt x="859122" y="0"/>
                    <a:pt x="950097" y="90976"/>
                    <a:pt x="950097" y="203200"/>
                  </a:cubicBezTo>
                  <a:cubicBezTo>
                    <a:pt x="950097" y="315424"/>
                    <a:pt x="859122" y="406400"/>
                    <a:pt x="74689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0"/>
              <a:ext cx="950097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b="true" sz="2599" spc="-5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Dynamic and Real-time UI feedback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51108" y="8280665"/>
            <a:ext cx="3642155" cy="1543050"/>
            <a:chOff x="0" y="0"/>
            <a:chExt cx="959251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59251" cy="406400"/>
            </a:xfrm>
            <a:custGeom>
              <a:avLst/>
              <a:gdLst/>
              <a:ahLst/>
              <a:cxnLst/>
              <a:rect r="r" b="b" t="t" l="l"/>
              <a:pathLst>
                <a:path h="406400" w="959251">
                  <a:moveTo>
                    <a:pt x="756051" y="0"/>
                  </a:moveTo>
                  <a:cubicBezTo>
                    <a:pt x="868275" y="0"/>
                    <a:pt x="959251" y="90976"/>
                    <a:pt x="959251" y="203200"/>
                  </a:cubicBezTo>
                  <a:cubicBezTo>
                    <a:pt x="959251" y="315424"/>
                    <a:pt x="868275" y="406400"/>
                    <a:pt x="7560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0"/>
              <a:ext cx="959251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  <a:r>
                <a:rPr lang="en-US" b="true" sz="2599" spc="-5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Scalable &amp; secure architecture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5544182">
            <a:off x="12667552" y="3589383"/>
            <a:ext cx="2185023" cy="2960530"/>
          </a:xfrm>
          <a:custGeom>
            <a:avLst/>
            <a:gdLst/>
            <a:ahLst/>
            <a:cxnLst/>
            <a:rect r="r" b="b" t="t" l="l"/>
            <a:pathLst>
              <a:path h="2960530" w="2185023">
                <a:moveTo>
                  <a:pt x="0" y="0"/>
                </a:moveTo>
                <a:lnTo>
                  <a:pt x="2185023" y="0"/>
                </a:lnTo>
                <a:lnTo>
                  <a:pt x="2185023" y="2960531"/>
                </a:lnTo>
                <a:lnTo>
                  <a:pt x="0" y="2960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50334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8387901">
            <a:off x="14549055" y="7458904"/>
            <a:ext cx="1635180" cy="2572801"/>
          </a:xfrm>
          <a:custGeom>
            <a:avLst/>
            <a:gdLst/>
            <a:ahLst/>
            <a:cxnLst/>
            <a:rect r="r" b="b" t="t" l="l"/>
            <a:pathLst>
              <a:path h="2572801" w="1635180">
                <a:moveTo>
                  <a:pt x="0" y="0"/>
                </a:moveTo>
                <a:lnTo>
                  <a:pt x="1635179" y="0"/>
                </a:lnTo>
                <a:lnTo>
                  <a:pt x="1635179" y="2572801"/>
                </a:lnTo>
                <a:lnTo>
                  <a:pt x="0" y="2572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540" t="0" r="0" b="-59934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81542" y="778568"/>
            <a:ext cx="9144000" cy="123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7"/>
              </a:lnSpc>
            </a:pPr>
            <a:r>
              <a:rPr lang="en-US" sz="9639" i="true" spc="-385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CORE 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09582" y="1028700"/>
            <a:ext cx="3998523" cy="62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STUDENT FEATURES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19676" y="1028700"/>
            <a:ext cx="3998523" cy="62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ADMIN FEATURES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09582" y="1727979"/>
            <a:ext cx="5183680" cy="239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72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Secure  login</a:t>
            </a:r>
          </a:p>
          <a:p>
            <a:pPr algn="l" marL="431801" indent="-215900" lvl="1">
              <a:lnSpc>
                <a:spcPts val="272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Report campus issues with title, description &amp; image</a:t>
            </a:r>
          </a:p>
          <a:p>
            <a:pPr algn="l" marL="431801" indent="-215900" lvl="1">
              <a:lnSpc>
                <a:spcPts val="272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Track real-time issue status</a:t>
            </a:r>
          </a:p>
          <a:p>
            <a:pPr algn="l" marL="431801" indent="-215900" lvl="1">
              <a:lnSpc>
                <a:spcPts val="272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View issue history &amp; updates</a:t>
            </a:r>
          </a:p>
          <a:p>
            <a:pPr algn="l" marL="431801" indent="-215900" lvl="1">
              <a:lnSpc>
                <a:spcPts val="272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Receive email notifications</a:t>
            </a:r>
          </a:p>
          <a:p>
            <a:pPr algn="l">
              <a:lnSpc>
                <a:spcPts val="272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3519676" y="1727979"/>
            <a:ext cx="4591102" cy="274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72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Secure admin authentication</a:t>
            </a:r>
          </a:p>
          <a:p>
            <a:pPr algn="l" marL="431801" indent="-215900" lvl="1">
              <a:lnSpc>
                <a:spcPts val="272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000" spc="-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entralized issue dashboard</a:t>
            </a:r>
          </a:p>
          <a:p>
            <a:pPr algn="l" marL="431801" indent="-215900" lvl="1">
              <a:lnSpc>
                <a:spcPts val="272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View, filter &amp; manage reported issues</a:t>
            </a:r>
          </a:p>
          <a:p>
            <a:pPr algn="l" marL="431801" indent="-215900" lvl="1">
              <a:lnSpc>
                <a:spcPts val="272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Update issue status: Open / In Progress / Resolved</a:t>
            </a:r>
          </a:p>
          <a:p>
            <a:pPr algn="l" marL="431801" indent="-215900" lvl="1">
              <a:lnSpc>
                <a:spcPts val="2720"/>
              </a:lnSpc>
              <a:buFont typeface="Arial"/>
              <a:buChar char="•"/>
            </a:pPr>
            <a:r>
              <a:rPr lang="en-US" sz="2000" spc="-4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Full visibility of campus operations</a:t>
            </a:r>
          </a:p>
          <a:p>
            <a:pPr algn="l">
              <a:lnSpc>
                <a:spcPts val="27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8542" y="2117016"/>
            <a:ext cx="8103389" cy="3570642"/>
            <a:chOff x="0" y="0"/>
            <a:chExt cx="1346464" cy="593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6464" cy="593299"/>
            </a:xfrm>
            <a:custGeom>
              <a:avLst/>
              <a:gdLst/>
              <a:ahLst/>
              <a:cxnLst/>
              <a:rect r="r" b="b" t="t" l="l"/>
              <a:pathLst>
                <a:path h="593299" w="1346464">
                  <a:moveTo>
                    <a:pt x="1346464" y="48725"/>
                  </a:moveTo>
                  <a:lnTo>
                    <a:pt x="1346464" y="544574"/>
                  </a:lnTo>
                  <a:cubicBezTo>
                    <a:pt x="1346464" y="557497"/>
                    <a:pt x="1341331" y="569890"/>
                    <a:pt x="1332193" y="579028"/>
                  </a:cubicBezTo>
                  <a:cubicBezTo>
                    <a:pt x="1323055" y="588166"/>
                    <a:pt x="1310662" y="593299"/>
                    <a:pt x="1297739" y="593299"/>
                  </a:cubicBezTo>
                  <a:lnTo>
                    <a:pt x="48725" y="593299"/>
                  </a:lnTo>
                  <a:cubicBezTo>
                    <a:pt x="21815" y="593299"/>
                    <a:pt x="0" y="571484"/>
                    <a:pt x="0" y="544574"/>
                  </a:cubicBezTo>
                  <a:lnTo>
                    <a:pt x="0" y="48725"/>
                  </a:lnTo>
                  <a:cubicBezTo>
                    <a:pt x="0" y="21815"/>
                    <a:pt x="21815" y="0"/>
                    <a:pt x="48725" y="0"/>
                  </a:cubicBezTo>
                  <a:lnTo>
                    <a:pt x="1297739" y="0"/>
                  </a:lnTo>
                  <a:cubicBezTo>
                    <a:pt x="1310662" y="0"/>
                    <a:pt x="1323055" y="5134"/>
                    <a:pt x="1332193" y="14271"/>
                  </a:cubicBezTo>
                  <a:cubicBezTo>
                    <a:pt x="1341331" y="23409"/>
                    <a:pt x="1346464" y="35802"/>
                    <a:pt x="1346464" y="487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346464" cy="593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05718" y="2143595"/>
            <a:ext cx="8103389" cy="3570642"/>
            <a:chOff x="0" y="0"/>
            <a:chExt cx="1346464" cy="5932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6464" cy="593299"/>
            </a:xfrm>
            <a:custGeom>
              <a:avLst/>
              <a:gdLst/>
              <a:ahLst/>
              <a:cxnLst/>
              <a:rect r="r" b="b" t="t" l="l"/>
              <a:pathLst>
                <a:path h="593299" w="1346464">
                  <a:moveTo>
                    <a:pt x="1346464" y="48725"/>
                  </a:moveTo>
                  <a:lnTo>
                    <a:pt x="1346464" y="544574"/>
                  </a:lnTo>
                  <a:cubicBezTo>
                    <a:pt x="1346464" y="557497"/>
                    <a:pt x="1341331" y="569890"/>
                    <a:pt x="1332193" y="579028"/>
                  </a:cubicBezTo>
                  <a:cubicBezTo>
                    <a:pt x="1323055" y="588166"/>
                    <a:pt x="1310662" y="593299"/>
                    <a:pt x="1297739" y="593299"/>
                  </a:cubicBezTo>
                  <a:lnTo>
                    <a:pt x="48725" y="593299"/>
                  </a:lnTo>
                  <a:cubicBezTo>
                    <a:pt x="21815" y="593299"/>
                    <a:pt x="0" y="571484"/>
                    <a:pt x="0" y="544574"/>
                  </a:cubicBezTo>
                  <a:lnTo>
                    <a:pt x="0" y="48725"/>
                  </a:lnTo>
                  <a:cubicBezTo>
                    <a:pt x="0" y="21815"/>
                    <a:pt x="21815" y="0"/>
                    <a:pt x="48725" y="0"/>
                  </a:cubicBezTo>
                  <a:lnTo>
                    <a:pt x="1297739" y="0"/>
                  </a:lnTo>
                  <a:cubicBezTo>
                    <a:pt x="1310662" y="0"/>
                    <a:pt x="1323055" y="5134"/>
                    <a:pt x="1332193" y="14271"/>
                  </a:cubicBezTo>
                  <a:cubicBezTo>
                    <a:pt x="1341331" y="23409"/>
                    <a:pt x="1346464" y="35802"/>
                    <a:pt x="1346464" y="487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346464" cy="593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8542" y="6055151"/>
            <a:ext cx="8103389" cy="3570642"/>
            <a:chOff x="0" y="0"/>
            <a:chExt cx="1346464" cy="5932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6464" cy="593299"/>
            </a:xfrm>
            <a:custGeom>
              <a:avLst/>
              <a:gdLst/>
              <a:ahLst/>
              <a:cxnLst/>
              <a:rect r="r" b="b" t="t" l="l"/>
              <a:pathLst>
                <a:path h="593299" w="1346464">
                  <a:moveTo>
                    <a:pt x="1346464" y="48725"/>
                  </a:moveTo>
                  <a:lnTo>
                    <a:pt x="1346464" y="544574"/>
                  </a:lnTo>
                  <a:cubicBezTo>
                    <a:pt x="1346464" y="557497"/>
                    <a:pt x="1341331" y="569890"/>
                    <a:pt x="1332193" y="579028"/>
                  </a:cubicBezTo>
                  <a:cubicBezTo>
                    <a:pt x="1323055" y="588166"/>
                    <a:pt x="1310662" y="593299"/>
                    <a:pt x="1297739" y="593299"/>
                  </a:cubicBezTo>
                  <a:lnTo>
                    <a:pt x="48725" y="593299"/>
                  </a:lnTo>
                  <a:cubicBezTo>
                    <a:pt x="21815" y="593299"/>
                    <a:pt x="0" y="571484"/>
                    <a:pt x="0" y="544574"/>
                  </a:cubicBezTo>
                  <a:lnTo>
                    <a:pt x="0" y="48725"/>
                  </a:lnTo>
                  <a:cubicBezTo>
                    <a:pt x="0" y="21815"/>
                    <a:pt x="21815" y="0"/>
                    <a:pt x="48725" y="0"/>
                  </a:cubicBezTo>
                  <a:lnTo>
                    <a:pt x="1297739" y="0"/>
                  </a:lnTo>
                  <a:cubicBezTo>
                    <a:pt x="1310662" y="0"/>
                    <a:pt x="1323055" y="5134"/>
                    <a:pt x="1332193" y="14271"/>
                  </a:cubicBezTo>
                  <a:cubicBezTo>
                    <a:pt x="1341331" y="23409"/>
                    <a:pt x="1346464" y="35802"/>
                    <a:pt x="1346464" y="487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346464" cy="593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45420" y="6055151"/>
            <a:ext cx="8103389" cy="3570642"/>
            <a:chOff x="0" y="0"/>
            <a:chExt cx="1346464" cy="5932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46464" cy="593299"/>
            </a:xfrm>
            <a:custGeom>
              <a:avLst/>
              <a:gdLst/>
              <a:ahLst/>
              <a:cxnLst/>
              <a:rect r="r" b="b" t="t" l="l"/>
              <a:pathLst>
                <a:path h="593299" w="1346464">
                  <a:moveTo>
                    <a:pt x="1346464" y="48725"/>
                  </a:moveTo>
                  <a:lnTo>
                    <a:pt x="1346464" y="544574"/>
                  </a:lnTo>
                  <a:cubicBezTo>
                    <a:pt x="1346464" y="557497"/>
                    <a:pt x="1341331" y="569890"/>
                    <a:pt x="1332193" y="579028"/>
                  </a:cubicBezTo>
                  <a:cubicBezTo>
                    <a:pt x="1323055" y="588166"/>
                    <a:pt x="1310662" y="593299"/>
                    <a:pt x="1297739" y="593299"/>
                  </a:cubicBezTo>
                  <a:lnTo>
                    <a:pt x="48725" y="593299"/>
                  </a:lnTo>
                  <a:cubicBezTo>
                    <a:pt x="21815" y="593299"/>
                    <a:pt x="0" y="571484"/>
                    <a:pt x="0" y="544574"/>
                  </a:cubicBezTo>
                  <a:lnTo>
                    <a:pt x="0" y="48725"/>
                  </a:lnTo>
                  <a:cubicBezTo>
                    <a:pt x="0" y="21815"/>
                    <a:pt x="21815" y="0"/>
                    <a:pt x="48725" y="0"/>
                  </a:cubicBezTo>
                  <a:lnTo>
                    <a:pt x="1297739" y="0"/>
                  </a:lnTo>
                  <a:cubicBezTo>
                    <a:pt x="1310662" y="0"/>
                    <a:pt x="1323055" y="5134"/>
                    <a:pt x="1332193" y="14271"/>
                  </a:cubicBezTo>
                  <a:cubicBezTo>
                    <a:pt x="1341331" y="23409"/>
                    <a:pt x="1346464" y="35802"/>
                    <a:pt x="1346464" y="487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1346464" cy="593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862955" y="6523357"/>
            <a:ext cx="3823636" cy="2898421"/>
            <a:chOff x="0" y="0"/>
            <a:chExt cx="6350000" cy="48134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4813475"/>
            </a:xfrm>
            <a:custGeom>
              <a:avLst/>
              <a:gdLst/>
              <a:ahLst/>
              <a:cxnLst/>
              <a:rect r="r" b="b" t="t" l="l"/>
              <a:pathLst>
                <a:path h="4813475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303148"/>
                    <a:pt x="6350000" y="678474"/>
                  </a:cubicBezTo>
                  <a:lnTo>
                    <a:pt x="6350000" y="3114884"/>
                  </a:lnTo>
                  <a:cubicBezTo>
                    <a:pt x="6350000" y="3490210"/>
                    <a:pt x="6109970" y="3793358"/>
                    <a:pt x="5812790" y="3793358"/>
                  </a:cubicBezTo>
                  <a:lnTo>
                    <a:pt x="4751070" y="3793358"/>
                  </a:lnTo>
                  <a:cubicBezTo>
                    <a:pt x="4587240" y="3793358"/>
                    <a:pt x="4431030" y="3887992"/>
                    <a:pt x="4329430" y="4051595"/>
                  </a:cubicBezTo>
                  <a:lnTo>
                    <a:pt x="4013200" y="4555238"/>
                  </a:lnTo>
                  <a:cubicBezTo>
                    <a:pt x="3911600" y="4717238"/>
                    <a:pt x="3756660" y="4813475"/>
                    <a:pt x="3591560" y="4813475"/>
                  </a:cubicBezTo>
                  <a:lnTo>
                    <a:pt x="537210" y="4813475"/>
                  </a:lnTo>
                  <a:cubicBezTo>
                    <a:pt x="240030" y="4813475"/>
                    <a:pt x="0" y="4510327"/>
                    <a:pt x="0" y="4135001"/>
                  </a:cubicBezTo>
                  <a:lnTo>
                    <a:pt x="0" y="1737085"/>
                  </a:lnTo>
                  <a:cubicBezTo>
                    <a:pt x="0" y="1523759"/>
                    <a:pt x="78740" y="1323265"/>
                    <a:pt x="213360" y="1194948"/>
                  </a:cubicBezTo>
                  <a:lnTo>
                    <a:pt x="1324610" y="136336"/>
                  </a:lnTo>
                  <a:cubicBezTo>
                    <a:pt x="1417320" y="48119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-47547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862955" y="2610193"/>
            <a:ext cx="3823636" cy="2898421"/>
            <a:chOff x="0" y="0"/>
            <a:chExt cx="6350000" cy="48134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4813475"/>
            </a:xfrm>
            <a:custGeom>
              <a:avLst/>
              <a:gdLst/>
              <a:ahLst/>
              <a:cxnLst/>
              <a:rect r="r" b="b" t="t" l="l"/>
              <a:pathLst>
                <a:path h="4813475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303148"/>
                    <a:pt x="6350000" y="678474"/>
                  </a:cubicBezTo>
                  <a:lnTo>
                    <a:pt x="6350000" y="3114884"/>
                  </a:lnTo>
                  <a:cubicBezTo>
                    <a:pt x="6350000" y="3490210"/>
                    <a:pt x="6109970" y="3793358"/>
                    <a:pt x="5812790" y="3793358"/>
                  </a:cubicBezTo>
                  <a:lnTo>
                    <a:pt x="4751070" y="3793358"/>
                  </a:lnTo>
                  <a:cubicBezTo>
                    <a:pt x="4587240" y="3793358"/>
                    <a:pt x="4431030" y="3887992"/>
                    <a:pt x="4329430" y="4051595"/>
                  </a:cubicBezTo>
                  <a:lnTo>
                    <a:pt x="4013200" y="4555238"/>
                  </a:lnTo>
                  <a:cubicBezTo>
                    <a:pt x="3911600" y="4717238"/>
                    <a:pt x="3756660" y="4813475"/>
                    <a:pt x="3591560" y="4813475"/>
                  </a:cubicBezTo>
                  <a:lnTo>
                    <a:pt x="537210" y="4813475"/>
                  </a:lnTo>
                  <a:cubicBezTo>
                    <a:pt x="240030" y="4813475"/>
                    <a:pt x="0" y="4510327"/>
                    <a:pt x="0" y="4135001"/>
                  </a:cubicBezTo>
                  <a:lnTo>
                    <a:pt x="0" y="1737085"/>
                  </a:lnTo>
                  <a:cubicBezTo>
                    <a:pt x="0" y="1523759"/>
                    <a:pt x="78740" y="1323265"/>
                    <a:pt x="213360" y="1194948"/>
                  </a:cubicBezTo>
                  <a:lnTo>
                    <a:pt x="1324610" y="136336"/>
                  </a:lnTo>
                  <a:cubicBezTo>
                    <a:pt x="1417320" y="48119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8441" r="0" b="-1844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511414" y="6523357"/>
            <a:ext cx="3823636" cy="2898421"/>
            <a:chOff x="0" y="0"/>
            <a:chExt cx="6350000" cy="48134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4813475"/>
            </a:xfrm>
            <a:custGeom>
              <a:avLst/>
              <a:gdLst/>
              <a:ahLst/>
              <a:cxnLst/>
              <a:rect r="r" b="b" t="t" l="l"/>
              <a:pathLst>
                <a:path h="4813475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303148"/>
                    <a:pt x="6350000" y="678474"/>
                  </a:cubicBezTo>
                  <a:lnTo>
                    <a:pt x="6350000" y="3114884"/>
                  </a:lnTo>
                  <a:cubicBezTo>
                    <a:pt x="6350000" y="3490210"/>
                    <a:pt x="6109970" y="3793358"/>
                    <a:pt x="5812790" y="3793358"/>
                  </a:cubicBezTo>
                  <a:lnTo>
                    <a:pt x="4751070" y="3793358"/>
                  </a:lnTo>
                  <a:cubicBezTo>
                    <a:pt x="4587240" y="3793358"/>
                    <a:pt x="4431030" y="3887992"/>
                    <a:pt x="4329430" y="4051595"/>
                  </a:cubicBezTo>
                  <a:lnTo>
                    <a:pt x="4013200" y="4555238"/>
                  </a:lnTo>
                  <a:cubicBezTo>
                    <a:pt x="3911600" y="4717238"/>
                    <a:pt x="3756660" y="4813475"/>
                    <a:pt x="3591560" y="4813475"/>
                  </a:cubicBezTo>
                  <a:lnTo>
                    <a:pt x="537210" y="4813475"/>
                  </a:lnTo>
                  <a:cubicBezTo>
                    <a:pt x="240030" y="4813475"/>
                    <a:pt x="0" y="4510327"/>
                    <a:pt x="0" y="4135001"/>
                  </a:cubicBezTo>
                  <a:lnTo>
                    <a:pt x="0" y="1737085"/>
                  </a:lnTo>
                  <a:cubicBezTo>
                    <a:pt x="0" y="1523759"/>
                    <a:pt x="78740" y="1323265"/>
                    <a:pt x="213360" y="1194948"/>
                  </a:cubicBezTo>
                  <a:lnTo>
                    <a:pt x="1324610" y="136336"/>
                  </a:lnTo>
                  <a:cubicBezTo>
                    <a:pt x="1417320" y="48119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61282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471712" y="2610193"/>
            <a:ext cx="3823636" cy="2898421"/>
            <a:chOff x="0" y="0"/>
            <a:chExt cx="6350000" cy="48134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4813475"/>
            </a:xfrm>
            <a:custGeom>
              <a:avLst/>
              <a:gdLst/>
              <a:ahLst/>
              <a:cxnLst/>
              <a:rect r="r" b="b" t="t" l="l"/>
              <a:pathLst>
                <a:path h="4813475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303148"/>
                    <a:pt x="6350000" y="678474"/>
                  </a:cubicBezTo>
                  <a:lnTo>
                    <a:pt x="6350000" y="3114884"/>
                  </a:lnTo>
                  <a:cubicBezTo>
                    <a:pt x="6350000" y="3490210"/>
                    <a:pt x="6109970" y="3793358"/>
                    <a:pt x="5812790" y="3793358"/>
                  </a:cubicBezTo>
                  <a:lnTo>
                    <a:pt x="4751070" y="3793358"/>
                  </a:lnTo>
                  <a:cubicBezTo>
                    <a:pt x="4587240" y="3793358"/>
                    <a:pt x="4431030" y="3887992"/>
                    <a:pt x="4329430" y="4051595"/>
                  </a:cubicBezTo>
                  <a:lnTo>
                    <a:pt x="4013200" y="4555238"/>
                  </a:lnTo>
                  <a:cubicBezTo>
                    <a:pt x="3911600" y="4717238"/>
                    <a:pt x="3756660" y="4813475"/>
                    <a:pt x="3591560" y="4813475"/>
                  </a:cubicBezTo>
                  <a:lnTo>
                    <a:pt x="537210" y="4813475"/>
                  </a:lnTo>
                  <a:cubicBezTo>
                    <a:pt x="240030" y="4813475"/>
                    <a:pt x="0" y="4510327"/>
                    <a:pt x="0" y="4135001"/>
                  </a:cubicBezTo>
                  <a:lnTo>
                    <a:pt x="0" y="1737085"/>
                  </a:lnTo>
                  <a:cubicBezTo>
                    <a:pt x="0" y="1523759"/>
                    <a:pt x="78740" y="1323265"/>
                    <a:pt x="213360" y="1194948"/>
                  </a:cubicBezTo>
                  <a:lnTo>
                    <a:pt x="1324610" y="136336"/>
                  </a:lnTo>
                  <a:cubicBezTo>
                    <a:pt x="1417320" y="48119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499" r="0" b="-4499"/>
              </a:stretch>
            </a:blip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24998" y="1817190"/>
            <a:ext cx="1030640" cy="1072973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85904" y="1815084"/>
            <a:ext cx="1050309" cy="1098239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2460" y="5646648"/>
            <a:ext cx="1032163" cy="1042722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25505" y="5768130"/>
            <a:ext cx="1229626" cy="1073223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28700" y="3516293"/>
            <a:ext cx="3721537" cy="133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 spc="-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Online food ordering system</a:t>
            </a:r>
          </a:p>
          <a:p>
            <a:pPr algn="l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 spc="-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Secure online payments</a:t>
            </a:r>
          </a:p>
          <a:p>
            <a:pPr algn="l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 spc="-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Live order tracking for students &amp; staff</a:t>
            </a:r>
          </a:p>
          <a:p>
            <a:pPr algn="l">
              <a:lnSpc>
                <a:spcPts val="215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635875" y="3542872"/>
            <a:ext cx="3721537" cy="133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 spc="-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Complete book catalog system</a:t>
            </a:r>
          </a:p>
          <a:p>
            <a:pPr algn="l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 spc="-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</a:t>
            </a:r>
            <a:r>
              <a:rPr lang="en-US" sz="1799" spc="-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ook issue &amp; return workflow</a:t>
            </a:r>
          </a:p>
          <a:p>
            <a:pPr algn="l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 spc="-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Student library profiles</a:t>
            </a:r>
          </a:p>
          <a:p>
            <a:pPr algn="l">
              <a:lnSpc>
                <a:spcPts val="215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7454428"/>
            <a:ext cx="3721537" cy="133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 spc="-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College Gallery for campus activities</a:t>
            </a:r>
          </a:p>
          <a:p>
            <a:pPr algn="l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 spc="-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Admin uploads images, students view updates</a:t>
            </a:r>
          </a:p>
          <a:p>
            <a:pPr algn="l">
              <a:lnSpc>
                <a:spcPts val="215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675577" y="7454428"/>
            <a:ext cx="3721537" cy="133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 spc="-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Admin publishes college notifications</a:t>
            </a:r>
          </a:p>
          <a:p>
            <a:pPr algn="l" marL="388618" indent="-194309" lvl="1">
              <a:lnSpc>
                <a:spcPts val="2159"/>
              </a:lnSpc>
              <a:buFont typeface="Arial"/>
              <a:buChar char="•"/>
            </a:pPr>
            <a:r>
              <a:rPr lang="en-US" sz="1799" spc="-3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Students receive real-time updates</a:t>
            </a:r>
          </a:p>
          <a:p>
            <a:pPr algn="l">
              <a:lnSpc>
                <a:spcPts val="215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889686" y="669939"/>
            <a:ext cx="12275492" cy="88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9"/>
              </a:lnSpc>
            </a:pPr>
            <a:r>
              <a:rPr lang="en-US" sz="6999" i="true" spc="-279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ADDITIONAL FEATURES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3142" y="3021047"/>
            <a:ext cx="3205912" cy="295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b="true" sz="1999" i="true" spc="131">
                <a:solidFill>
                  <a:srgbClr val="FFBD59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Canteen Management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40318" y="3047626"/>
            <a:ext cx="3205912" cy="29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b="true" sz="1999" i="true" spc="131">
                <a:solidFill>
                  <a:srgbClr val="FFBD59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Libr</a:t>
            </a:r>
            <a:r>
              <a:rPr lang="en-US" b="true" sz="1999" i="true" spc="131">
                <a:solidFill>
                  <a:srgbClr val="FFBD59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ary Management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3142" y="6959182"/>
            <a:ext cx="3205912" cy="29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b="true" sz="1999" i="true" spc="131">
                <a:solidFill>
                  <a:srgbClr val="FFBD59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Campus Engagement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80020" y="6959182"/>
            <a:ext cx="3585159" cy="29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b="true" sz="1999" i="true" spc="131">
                <a:solidFill>
                  <a:srgbClr val="FFBD59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Communication System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5713" y="2350582"/>
            <a:ext cx="4641858" cy="7228675"/>
            <a:chOff x="0" y="0"/>
            <a:chExt cx="771294" cy="12011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71294" cy="1201120"/>
            </a:xfrm>
            <a:custGeom>
              <a:avLst/>
              <a:gdLst/>
              <a:ahLst/>
              <a:cxnLst/>
              <a:rect r="r" b="b" t="t" l="l"/>
              <a:pathLst>
                <a:path h="1201120" w="771294">
                  <a:moveTo>
                    <a:pt x="771294" y="85060"/>
                  </a:moveTo>
                  <a:lnTo>
                    <a:pt x="771294" y="1116059"/>
                  </a:lnTo>
                  <a:cubicBezTo>
                    <a:pt x="771294" y="1163037"/>
                    <a:pt x="733211" y="1201120"/>
                    <a:pt x="686234" y="1201120"/>
                  </a:cubicBezTo>
                  <a:lnTo>
                    <a:pt x="85060" y="1201120"/>
                  </a:lnTo>
                  <a:cubicBezTo>
                    <a:pt x="38083" y="1201120"/>
                    <a:pt x="0" y="1163037"/>
                    <a:pt x="0" y="1116059"/>
                  </a:cubicBezTo>
                  <a:lnTo>
                    <a:pt x="0" y="85060"/>
                  </a:lnTo>
                  <a:cubicBezTo>
                    <a:pt x="0" y="38083"/>
                    <a:pt x="38083" y="0"/>
                    <a:pt x="85060" y="0"/>
                  </a:cubicBezTo>
                  <a:lnTo>
                    <a:pt x="686234" y="0"/>
                  </a:lnTo>
                  <a:cubicBezTo>
                    <a:pt x="733211" y="0"/>
                    <a:pt x="771294" y="38083"/>
                    <a:pt x="771294" y="8506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771294" cy="1201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789236" y="2350582"/>
            <a:ext cx="4641858" cy="7228675"/>
            <a:chOff x="0" y="0"/>
            <a:chExt cx="771294" cy="12011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1294" cy="1201120"/>
            </a:xfrm>
            <a:custGeom>
              <a:avLst/>
              <a:gdLst/>
              <a:ahLst/>
              <a:cxnLst/>
              <a:rect r="r" b="b" t="t" l="l"/>
              <a:pathLst>
                <a:path h="1201120" w="771294">
                  <a:moveTo>
                    <a:pt x="771294" y="85060"/>
                  </a:moveTo>
                  <a:lnTo>
                    <a:pt x="771294" y="1116059"/>
                  </a:lnTo>
                  <a:cubicBezTo>
                    <a:pt x="771294" y="1163037"/>
                    <a:pt x="733211" y="1201120"/>
                    <a:pt x="686234" y="1201120"/>
                  </a:cubicBezTo>
                  <a:lnTo>
                    <a:pt x="85060" y="1201120"/>
                  </a:lnTo>
                  <a:cubicBezTo>
                    <a:pt x="38083" y="1201120"/>
                    <a:pt x="0" y="1163037"/>
                    <a:pt x="0" y="1116059"/>
                  </a:cubicBezTo>
                  <a:lnTo>
                    <a:pt x="0" y="85060"/>
                  </a:lnTo>
                  <a:cubicBezTo>
                    <a:pt x="0" y="38083"/>
                    <a:pt x="38083" y="0"/>
                    <a:pt x="85060" y="0"/>
                  </a:cubicBezTo>
                  <a:lnTo>
                    <a:pt x="686234" y="0"/>
                  </a:lnTo>
                  <a:cubicBezTo>
                    <a:pt x="733211" y="0"/>
                    <a:pt x="771294" y="38083"/>
                    <a:pt x="771294" y="8506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771294" cy="1201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82759" y="2350582"/>
            <a:ext cx="4641858" cy="7228675"/>
            <a:chOff x="0" y="0"/>
            <a:chExt cx="771294" cy="12011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1294" cy="1201120"/>
            </a:xfrm>
            <a:custGeom>
              <a:avLst/>
              <a:gdLst/>
              <a:ahLst/>
              <a:cxnLst/>
              <a:rect r="r" b="b" t="t" l="l"/>
              <a:pathLst>
                <a:path h="1201120" w="771294">
                  <a:moveTo>
                    <a:pt x="771294" y="85060"/>
                  </a:moveTo>
                  <a:lnTo>
                    <a:pt x="771294" y="1116059"/>
                  </a:lnTo>
                  <a:cubicBezTo>
                    <a:pt x="771294" y="1163037"/>
                    <a:pt x="733211" y="1201120"/>
                    <a:pt x="686234" y="1201120"/>
                  </a:cubicBezTo>
                  <a:lnTo>
                    <a:pt x="85060" y="1201120"/>
                  </a:lnTo>
                  <a:cubicBezTo>
                    <a:pt x="38083" y="1201120"/>
                    <a:pt x="0" y="1163037"/>
                    <a:pt x="0" y="1116059"/>
                  </a:cubicBezTo>
                  <a:lnTo>
                    <a:pt x="0" y="85060"/>
                  </a:lnTo>
                  <a:cubicBezTo>
                    <a:pt x="0" y="38083"/>
                    <a:pt x="38083" y="0"/>
                    <a:pt x="85060" y="0"/>
                  </a:cubicBezTo>
                  <a:lnTo>
                    <a:pt x="686234" y="0"/>
                  </a:lnTo>
                  <a:cubicBezTo>
                    <a:pt x="733211" y="0"/>
                    <a:pt x="771294" y="38083"/>
                    <a:pt x="771294" y="8506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771294" cy="1201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12626" y="604602"/>
            <a:ext cx="9581985" cy="107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8"/>
              </a:lnSpc>
            </a:pPr>
            <a:r>
              <a:rPr lang="en-US" sz="8409" i="true" spc="-336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TECHNOLOGY STACK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0843" y="2539402"/>
            <a:ext cx="223159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FRONTEND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28202" y="2539402"/>
            <a:ext cx="223159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BACKEND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419612" y="2539402"/>
            <a:ext cx="3368152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sz="4135" i="true" spc="-82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SERVICES &amp; TOOLS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41244" y="3399579"/>
            <a:ext cx="1809694" cy="904847"/>
            <a:chOff x="0" y="0"/>
            <a:chExt cx="8128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React + Vite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322192" y="4103255"/>
            <a:ext cx="1809694" cy="904847"/>
            <a:chOff x="0" y="0"/>
            <a:chExt cx="812800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</a:t>
              </a: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ailwind CSS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1244" y="4806931"/>
            <a:ext cx="1809694" cy="904847"/>
            <a:chOff x="0" y="0"/>
            <a:chExt cx="812800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Fr</a:t>
              </a: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amer Motion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322192" y="5510607"/>
            <a:ext cx="1809694" cy="904847"/>
            <a:chOff x="0" y="0"/>
            <a:chExt cx="812800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Recharts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41244" y="6214282"/>
            <a:ext cx="1809694" cy="904847"/>
            <a:chOff x="0" y="0"/>
            <a:chExt cx="812800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Axi</a:t>
              </a: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322192" y="6917958"/>
            <a:ext cx="1809694" cy="904847"/>
            <a:chOff x="0" y="0"/>
            <a:chExt cx="812800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QR Tools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41244" y="7621634"/>
            <a:ext cx="1809694" cy="904847"/>
            <a:chOff x="0" y="0"/>
            <a:chExt cx="812800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jsPDF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322192" y="8325309"/>
            <a:ext cx="1809694" cy="904847"/>
            <a:chOff x="0" y="0"/>
            <a:chExt cx="812800" cy="4064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Hot Toast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2850937" y="3852003"/>
            <a:ext cx="1376102" cy="251252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2835297" y="5255752"/>
            <a:ext cx="1391742" cy="25485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2850937" y="6644053"/>
            <a:ext cx="1376102" cy="27390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2809667" y="8032355"/>
            <a:ext cx="1417372" cy="29295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 flipH="true">
            <a:off x="1946090" y="4555679"/>
            <a:ext cx="1376102" cy="251252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 flipH="true">
            <a:off x="1995443" y="5963030"/>
            <a:ext cx="1326750" cy="226271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H="true">
            <a:off x="1946090" y="7347729"/>
            <a:ext cx="1376102" cy="27390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7" id="47"/>
          <p:cNvGrpSpPr/>
          <p:nvPr/>
        </p:nvGrpSpPr>
        <p:grpSpPr>
          <a:xfrm rot="0">
            <a:off x="7098679" y="3399579"/>
            <a:ext cx="1809694" cy="904847"/>
            <a:chOff x="0" y="0"/>
            <a:chExt cx="812800" cy="4064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Nod</a:t>
              </a: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e.js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379627" y="4103255"/>
            <a:ext cx="1809694" cy="904847"/>
            <a:chOff x="0" y="0"/>
            <a:chExt cx="812800" cy="4064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Express.js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098679" y="4806931"/>
            <a:ext cx="1809694" cy="904847"/>
            <a:chOff x="0" y="0"/>
            <a:chExt cx="812800" cy="4064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MongoDB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379627" y="5510607"/>
            <a:ext cx="1809694" cy="904847"/>
            <a:chOff x="0" y="0"/>
            <a:chExt cx="812800" cy="4064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Mongoo</a:t>
              </a: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se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7098679" y="6214282"/>
            <a:ext cx="1809694" cy="904847"/>
            <a:chOff x="0" y="0"/>
            <a:chExt cx="812800" cy="4064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JWT Authenticati</a:t>
              </a: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on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9379627" y="6917958"/>
            <a:ext cx="1809694" cy="904847"/>
            <a:chOff x="0" y="0"/>
            <a:chExt cx="812800" cy="4064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bcrypt Encryption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7098679" y="7621634"/>
            <a:ext cx="1809694" cy="904847"/>
            <a:chOff x="0" y="0"/>
            <a:chExt cx="812800" cy="4064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Cookie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9379627" y="8325309"/>
            <a:ext cx="1809694" cy="904847"/>
            <a:chOff x="0" y="0"/>
            <a:chExt cx="812800" cy="4064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QR Code</a:t>
              </a:r>
            </a:p>
          </p:txBody>
        </p:sp>
      </p:grpSp>
      <p:sp>
        <p:nvSpPr>
          <p:cNvPr name="AutoShape 71" id="71"/>
          <p:cNvSpPr/>
          <p:nvPr/>
        </p:nvSpPr>
        <p:spPr>
          <a:xfrm>
            <a:off x="8908373" y="3852003"/>
            <a:ext cx="1376102" cy="251252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>
            <a:off x="8892733" y="5255752"/>
            <a:ext cx="1391742" cy="25485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>
            <a:off x="8908373" y="6644053"/>
            <a:ext cx="1376102" cy="27390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>
            <a:off x="8867102" y="8032355"/>
            <a:ext cx="1417372" cy="29295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 flipH="true">
            <a:off x="8003526" y="4555679"/>
            <a:ext cx="1376102" cy="251252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 flipH="true">
            <a:off x="8052878" y="5963030"/>
            <a:ext cx="1326750" cy="226271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 flipH="true">
            <a:off x="8003526" y="7347729"/>
            <a:ext cx="1376102" cy="27390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8" id="78"/>
          <p:cNvGrpSpPr/>
          <p:nvPr/>
        </p:nvGrpSpPr>
        <p:grpSpPr>
          <a:xfrm rot="0">
            <a:off x="13088444" y="3399579"/>
            <a:ext cx="1809694" cy="904847"/>
            <a:chOff x="0" y="0"/>
            <a:chExt cx="812800" cy="40640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Cloudinary (Imag</a:t>
              </a: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 Storage)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15369393" y="4103255"/>
            <a:ext cx="1809694" cy="904847"/>
            <a:chOff x="0" y="0"/>
            <a:chExt cx="812800" cy="40640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Nodemailer (Email Service)</a:t>
              </a: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3088444" y="4806931"/>
            <a:ext cx="1809694" cy="905147"/>
            <a:chOff x="0" y="0"/>
            <a:chExt cx="812800" cy="406535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812800" cy="406535"/>
            </a:xfrm>
            <a:custGeom>
              <a:avLst/>
              <a:gdLst/>
              <a:ahLst/>
              <a:cxnLst/>
              <a:rect r="r" b="b" t="t" l="l"/>
              <a:pathLst>
                <a:path h="406535" w="812800">
                  <a:moveTo>
                    <a:pt x="609600" y="0"/>
                  </a:moveTo>
                  <a:cubicBezTo>
                    <a:pt x="721824" y="0"/>
                    <a:pt x="812800" y="91006"/>
                    <a:pt x="812800" y="203267"/>
                  </a:cubicBezTo>
                  <a:cubicBezTo>
                    <a:pt x="812800" y="315529"/>
                    <a:pt x="721824" y="406535"/>
                    <a:pt x="609600" y="406535"/>
                  </a:cubicBezTo>
                  <a:lnTo>
                    <a:pt x="203200" y="406535"/>
                  </a:lnTo>
                  <a:cubicBezTo>
                    <a:pt x="90976" y="406535"/>
                    <a:pt x="0" y="315529"/>
                    <a:pt x="0" y="203267"/>
                  </a:cubicBezTo>
                  <a:cubicBezTo>
                    <a:pt x="0" y="910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0"/>
              <a:ext cx="812800" cy="406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Raz</a:t>
              </a: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orpay (Payment Gateway)</a:t>
              </a:r>
            </a:p>
          </p:txBody>
        </p:sp>
      </p:grpSp>
      <p:grpSp>
        <p:nvGrpSpPr>
          <p:cNvPr name="Group 87" id="87"/>
          <p:cNvGrpSpPr/>
          <p:nvPr/>
        </p:nvGrpSpPr>
        <p:grpSpPr>
          <a:xfrm rot="0">
            <a:off x="15369393" y="5510607"/>
            <a:ext cx="1809694" cy="904847"/>
            <a:chOff x="0" y="0"/>
            <a:chExt cx="812800" cy="40640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Multer (File Upload</a:t>
              </a: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s)</a:t>
              </a: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3088444" y="6214282"/>
            <a:ext cx="1809694" cy="904847"/>
            <a:chOff x="0" y="0"/>
            <a:chExt cx="812800" cy="40640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dotenv</a:t>
              </a:r>
            </a:p>
          </p:txBody>
        </p:sp>
      </p:grpSp>
      <p:grpSp>
        <p:nvGrpSpPr>
          <p:cNvPr name="Group 93" id="93"/>
          <p:cNvGrpSpPr/>
          <p:nvPr/>
        </p:nvGrpSpPr>
        <p:grpSpPr>
          <a:xfrm rot="0">
            <a:off x="15369393" y="6917958"/>
            <a:ext cx="1809694" cy="904847"/>
            <a:chOff x="0" y="0"/>
            <a:chExt cx="812800" cy="40640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95" id="95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cookie-parser</a:t>
              </a:r>
            </a:p>
          </p:txBody>
        </p:sp>
      </p:grpSp>
      <p:grpSp>
        <p:nvGrpSpPr>
          <p:cNvPr name="Group 96" id="96"/>
          <p:cNvGrpSpPr/>
          <p:nvPr/>
        </p:nvGrpSpPr>
        <p:grpSpPr>
          <a:xfrm rot="0">
            <a:off x="13088444" y="7621634"/>
            <a:ext cx="1809694" cy="904847"/>
            <a:chOff x="0" y="0"/>
            <a:chExt cx="812800" cy="40640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98" id="98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Cookie</a:t>
              </a:r>
            </a:p>
          </p:txBody>
        </p:sp>
      </p:grpSp>
      <p:grpSp>
        <p:nvGrpSpPr>
          <p:cNvPr name="Group 99" id="99"/>
          <p:cNvGrpSpPr/>
          <p:nvPr/>
        </p:nvGrpSpPr>
        <p:grpSpPr>
          <a:xfrm rot="0">
            <a:off x="15369393" y="8325309"/>
            <a:ext cx="1809694" cy="904847"/>
            <a:chOff x="0" y="0"/>
            <a:chExt cx="812800" cy="40640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01" id="101"/>
            <p:cNvSpPr txBox="true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cors</a:t>
              </a:r>
            </a:p>
          </p:txBody>
        </p:sp>
      </p:grpSp>
      <p:sp>
        <p:nvSpPr>
          <p:cNvPr name="AutoShape 102" id="102"/>
          <p:cNvSpPr/>
          <p:nvPr/>
        </p:nvSpPr>
        <p:spPr>
          <a:xfrm>
            <a:off x="14898138" y="3852003"/>
            <a:ext cx="1376102" cy="251252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3" id="103"/>
          <p:cNvSpPr/>
          <p:nvPr/>
        </p:nvSpPr>
        <p:spPr>
          <a:xfrm>
            <a:off x="14882498" y="5255752"/>
            <a:ext cx="1391742" cy="25485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4" id="104"/>
          <p:cNvSpPr/>
          <p:nvPr/>
        </p:nvSpPr>
        <p:spPr>
          <a:xfrm>
            <a:off x="14898138" y="6644053"/>
            <a:ext cx="1376102" cy="27390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5" id="105"/>
          <p:cNvSpPr/>
          <p:nvPr/>
        </p:nvSpPr>
        <p:spPr>
          <a:xfrm>
            <a:off x="14856867" y="8032355"/>
            <a:ext cx="1417372" cy="29295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6" id="106"/>
          <p:cNvSpPr/>
          <p:nvPr/>
        </p:nvSpPr>
        <p:spPr>
          <a:xfrm flipH="true">
            <a:off x="13993291" y="4555679"/>
            <a:ext cx="1376102" cy="251252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7" id="107"/>
          <p:cNvSpPr/>
          <p:nvPr/>
        </p:nvSpPr>
        <p:spPr>
          <a:xfrm flipH="true">
            <a:off x="14042643" y="5963030"/>
            <a:ext cx="1326750" cy="226271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8" id="108"/>
          <p:cNvSpPr/>
          <p:nvPr/>
        </p:nvSpPr>
        <p:spPr>
          <a:xfrm flipH="true">
            <a:off x="13993291" y="7347729"/>
            <a:ext cx="1376102" cy="273904"/>
          </a:xfrm>
          <a:prstGeom prst="line">
            <a:avLst/>
          </a:prstGeom>
          <a:ln cap="flat" w="381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5917" y="6296828"/>
            <a:ext cx="5645540" cy="3388453"/>
            <a:chOff x="0" y="0"/>
            <a:chExt cx="6350000" cy="38112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7645" r="0" b="-83268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767982" y="3074161"/>
            <a:ext cx="8568617" cy="3248447"/>
            <a:chOff x="0" y="0"/>
            <a:chExt cx="1167841" cy="4427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7841" cy="442739"/>
            </a:xfrm>
            <a:custGeom>
              <a:avLst/>
              <a:gdLst/>
              <a:ahLst/>
              <a:cxnLst/>
              <a:rect r="r" b="b" t="t" l="l"/>
              <a:pathLst>
                <a:path h="442739" w="1167841">
                  <a:moveTo>
                    <a:pt x="1167841" y="46080"/>
                  </a:moveTo>
                  <a:lnTo>
                    <a:pt x="1167841" y="396660"/>
                  </a:lnTo>
                  <a:cubicBezTo>
                    <a:pt x="1167841" y="422109"/>
                    <a:pt x="1147210" y="442739"/>
                    <a:pt x="1121761" y="442739"/>
                  </a:cubicBezTo>
                  <a:lnTo>
                    <a:pt x="46080" y="442739"/>
                  </a:lnTo>
                  <a:cubicBezTo>
                    <a:pt x="20631" y="442739"/>
                    <a:pt x="0" y="422109"/>
                    <a:pt x="0" y="396660"/>
                  </a:cubicBezTo>
                  <a:lnTo>
                    <a:pt x="0" y="46080"/>
                  </a:lnTo>
                  <a:cubicBezTo>
                    <a:pt x="0" y="20631"/>
                    <a:pt x="20631" y="0"/>
                    <a:pt x="46080" y="0"/>
                  </a:cubicBezTo>
                  <a:lnTo>
                    <a:pt x="1121761" y="0"/>
                  </a:lnTo>
                  <a:cubicBezTo>
                    <a:pt x="1133982" y="0"/>
                    <a:pt x="1145703" y="4855"/>
                    <a:pt x="1154344" y="13496"/>
                  </a:cubicBezTo>
                  <a:cubicBezTo>
                    <a:pt x="1162986" y="22138"/>
                    <a:pt x="1167841" y="33858"/>
                    <a:pt x="1167841" y="4608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167841" cy="442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67982" y="6436834"/>
            <a:ext cx="11351795" cy="3248447"/>
            <a:chOff x="0" y="0"/>
            <a:chExt cx="1547167" cy="4427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7167" cy="442739"/>
            </a:xfrm>
            <a:custGeom>
              <a:avLst/>
              <a:gdLst/>
              <a:ahLst/>
              <a:cxnLst/>
              <a:rect r="r" b="b" t="t" l="l"/>
              <a:pathLst>
                <a:path h="442739" w="1547167">
                  <a:moveTo>
                    <a:pt x="1547167" y="34782"/>
                  </a:moveTo>
                  <a:lnTo>
                    <a:pt x="1547167" y="407957"/>
                  </a:lnTo>
                  <a:cubicBezTo>
                    <a:pt x="1547167" y="417182"/>
                    <a:pt x="1543503" y="426029"/>
                    <a:pt x="1536980" y="432552"/>
                  </a:cubicBezTo>
                  <a:cubicBezTo>
                    <a:pt x="1530457" y="439075"/>
                    <a:pt x="1521610" y="442739"/>
                    <a:pt x="1512385" y="442739"/>
                  </a:cubicBezTo>
                  <a:lnTo>
                    <a:pt x="34782" y="442739"/>
                  </a:lnTo>
                  <a:cubicBezTo>
                    <a:pt x="15572" y="442739"/>
                    <a:pt x="0" y="427167"/>
                    <a:pt x="0" y="407957"/>
                  </a:cubicBezTo>
                  <a:lnTo>
                    <a:pt x="0" y="34782"/>
                  </a:lnTo>
                  <a:cubicBezTo>
                    <a:pt x="0" y="15572"/>
                    <a:pt x="15572" y="0"/>
                    <a:pt x="34782" y="0"/>
                  </a:cubicBezTo>
                  <a:lnTo>
                    <a:pt x="1512385" y="0"/>
                  </a:lnTo>
                  <a:cubicBezTo>
                    <a:pt x="1531595" y="0"/>
                    <a:pt x="1547167" y="15572"/>
                    <a:pt x="1547167" y="3478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8AB2A6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547167" cy="442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70735" y="479238"/>
            <a:ext cx="4937241" cy="2963332"/>
            <a:chOff x="0" y="0"/>
            <a:chExt cx="6350000" cy="38112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1270"/>
            </a:xfrm>
            <a:custGeom>
              <a:avLst/>
              <a:gdLst/>
              <a:ahLst/>
              <a:cxnLst/>
              <a:rect r="r" b="b" t="t" l="l"/>
              <a:pathLst>
                <a:path h="3811270" w="635000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2504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34436" y="1084030"/>
            <a:ext cx="8009564" cy="394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67"/>
              </a:lnSpc>
            </a:pPr>
            <a:r>
              <a:rPr lang="en-US" sz="10702" i="true" spc="-428">
                <a:solidFill>
                  <a:srgbClr val="8AB2A6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CONCLUSION &amp; IMPACT</a:t>
            </a:r>
          </a:p>
          <a:p>
            <a:pPr algn="l">
              <a:lnSpc>
                <a:spcPts val="1016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017727" y="3579855"/>
            <a:ext cx="459299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 i="true" spc="-10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Project Impact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17727" y="6481005"/>
            <a:ext cx="860179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 i="true" spc="-100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Why Smart Campus Matters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59410" y="4494255"/>
            <a:ext cx="7779945" cy="160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2" indent="-194311" lvl="1">
              <a:lnSpc>
                <a:spcPts val="2160"/>
              </a:lnSpc>
              <a:buFont typeface="Arial"/>
              <a:buChar char="•"/>
            </a:pPr>
            <a:r>
              <a:rPr lang="en-US" sz="1800" spc="-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Digitizes critical campus operations</a:t>
            </a:r>
          </a:p>
          <a:p>
            <a:pPr algn="l" marL="388622" indent="-194311" lvl="1">
              <a:lnSpc>
                <a:spcPts val="2160"/>
              </a:lnSpc>
              <a:buFont typeface="Arial"/>
              <a:buChar char="•"/>
            </a:pPr>
            <a:r>
              <a:rPr lang="en-US" sz="1800" spc="-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Reduces manual workload for administration</a:t>
            </a:r>
          </a:p>
          <a:p>
            <a:pPr algn="l" marL="388622" indent="-194311" lvl="1">
              <a:lnSpc>
                <a:spcPts val="2160"/>
              </a:lnSpc>
              <a:buFont typeface="Arial"/>
              <a:buChar char="•"/>
            </a:pPr>
            <a:r>
              <a:rPr lang="en-US" sz="1800" spc="-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Improves communication between students and staff</a:t>
            </a:r>
          </a:p>
          <a:p>
            <a:pPr algn="l" marL="388622" indent="-194311" lvl="1">
              <a:lnSpc>
                <a:spcPts val="2160"/>
              </a:lnSpc>
              <a:buFont typeface="Arial"/>
              <a:buChar char="•"/>
            </a:pPr>
            <a:r>
              <a:rPr lang="en-US" sz="1800" spc="-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Enhances transparency &amp; accountability</a:t>
            </a:r>
          </a:p>
          <a:p>
            <a:pPr algn="l" marL="388622" indent="-194311" lvl="1">
              <a:lnSpc>
                <a:spcPts val="2160"/>
              </a:lnSpc>
              <a:buFont typeface="Arial"/>
              <a:buChar char="•"/>
            </a:pPr>
            <a:r>
              <a:rPr lang="en-US" sz="1800" spc="-3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Creates a scalable foundation for a fully digital campus</a:t>
            </a: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459410" y="7336427"/>
            <a:ext cx="10477170" cy="20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040"/>
              </a:lnSpc>
              <a:buFont typeface="Arial"/>
              <a:buChar char="•"/>
            </a:pPr>
            <a:r>
              <a:rPr lang="en-US" sz="1700" spc="-3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Smart Campus is not just a project — it is a complete </a:t>
            </a:r>
            <a:r>
              <a:rPr lang="en-US" b="true" sz="1700" spc="-3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digital transformation framework</a:t>
            </a:r>
            <a:r>
              <a:rPr lang="en-US" sz="1700" spc="-3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for educational institutions that modernizes campus operations, improves administrative efficiency, and enhances the overall student experience.</a:t>
            </a:r>
          </a:p>
          <a:p>
            <a:pPr algn="l" marL="367032" indent="-183516" lvl="1">
              <a:lnSpc>
                <a:spcPts val="2040"/>
              </a:lnSpc>
              <a:buFont typeface="Arial"/>
              <a:buChar char="•"/>
            </a:pPr>
            <a:r>
              <a:rPr lang="en-US" sz="1700" spc="-3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Our vision is to build a </a:t>
            </a:r>
            <a:r>
              <a:rPr lang="en-US" b="true" sz="1700" spc="-3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queue-less, paperless, and fully connected campus</a:t>
            </a:r>
            <a:r>
              <a:rPr lang="en-US" sz="1700" spc="-3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, where students and administrators can access essential services instantly without long waiting times or manual processes.</a:t>
            </a:r>
          </a:p>
          <a:p>
            <a:pPr algn="l" marL="367032" indent="-183516" lvl="1">
              <a:lnSpc>
                <a:spcPts val="2040"/>
              </a:lnSpc>
              <a:buFont typeface="Arial"/>
              <a:buChar char="•"/>
            </a:pPr>
            <a:r>
              <a:rPr lang="en-US" sz="1700" spc="-3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By integrating all core campus services into one intelligent platform, Smart Campus creates a transparent, efficient, and future-ready educational ecosystem.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DAG9tyxWrYk</dc:identifier>
  <dcterms:modified xsi:type="dcterms:W3CDTF">2011-08-01T06:04:30Z</dcterms:modified>
  <cp:revision>1</cp:revision>
  <dc:title>Black and Teal Modern Web Developer Presentation</dc:title>
</cp:coreProperties>
</file>